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738" r:id="rId5"/>
    <p:sldId id="830" r:id="rId6"/>
    <p:sldId id="761" r:id="rId7"/>
    <p:sldId id="301" r:id="rId8"/>
    <p:sldId id="796" r:id="rId9"/>
    <p:sldId id="748" r:id="rId10"/>
    <p:sldId id="747" r:id="rId11"/>
    <p:sldId id="749" r:id="rId12"/>
    <p:sldId id="799" r:id="rId13"/>
    <p:sldId id="800" r:id="rId14"/>
    <p:sldId id="751" r:id="rId15"/>
    <p:sldId id="754" r:id="rId16"/>
    <p:sldId id="758" r:id="rId17"/>
    <p:sldId id="757" r:id="rId18"/>
    <p:sldId id="756" r:id="rId19"/>
    <p:sldId id="759" r:id="rId20"/>
    <p:sldId id="300" r:id="rId21"/>
    <p:sldId id="801" r:id="rId22"/>
    <p:sldId id="807" r:id="rId23"/>
    <p:sldId id="806" r:id="rId24"/>
    <p:sldId id="809" r:id="rId25"/>
    <p:sldId id="777" r:id="rId26"/>
    <p:sldId id="808" r:id="rId27"/>
    <p:sldId id="804" r:id="rId28"/>
    <p:sldId id="803" r:id="rId29"/>
    <p:sldId id="805" r:id="rId30"/>
    <p:sldId id="755" r:id="rId31"/>
    <p:sldId id="814" r:id="rId32"/>
    <p:sldId id="811" r:id="rId33"/>
    <p:sldId id="813" r:id="rId34"/>
    <p:sldId id="812" r:id="rId35"/>
    <p:sldId id="815" r:id="rId36"/>
    <p:sldId id="816" r:id="rId37"/>
    <p:sldId id="817" r:id="rId38"/>
    <p:sldId id="818" r:id="rId39"/>
    <p:sldId id="819" r:id="rId40"/>
    <p:sldId id="820" r:id="rId41"/>
    <p:sldId id="831" r:id="rId42"/>
    <p:sldId id="825" r:id="rId43"/>
    <p:sldId id="829" r:id="rId44"/>
    <p:sldId id="821" r:id="rId45"/>
    <p:sldId id="827" r:id="rId46"/>
    <p:sldId id="837" r:id="rId47"/>
    <p:sldId id="835" r:id="rId48"/>
    <p:sldId id="822" r:id="rId49"/>
    <p:sldId id="834" r:id="rId50"/>
    <p:sldId id="840" r:id="rId51"/>
    <p:sldId id="847" r:id="rId52"/>
    <p:sldId id="836" r:id="rId53"/>
    <p:sldId id="823" r:id="rId54"/>
    <p:sldId id="842" r:id="rId55"/>
    <p:sldId id="838" r:id="rId56"/>
    <p:sldId id="843" r:id="rId57"/>
    <p:sldId id="844" r:id="rId58"/>
    <p:sldId id="741" r:id="rId59"/>
    <p:sldId id="742" r:id="rId60"/>
    <p:sldId id="744" r:id="rId61"/>
    <p:sldId id="773" r:id="rId62"/>
    <p:sldId id="775" r:id="rId63"/>
    <p:sldId id="776" r:id="rId64"/>
    <p:sldId id="774" r:id="rId65"/>
    <p:sldId id="791" r:id="rId66"/>
    <p:sldId id="788" r:id="rId67"/>
    <p:sldId id="789" r:id="rId68"/>
    <p:sldId id="786" r:id="rId69"/>
    <p:sldId id="778" r:id="rId70"/>
    <p:sldId id="787" r:id="rId71"/>
    <p:sldId id="792" r:id="rId72"/>
    <p:sldId id="779" r:id="rId73"/>
    <p:sldId id="846" r:id="rId74"/>
    <p:sldId id="797" r:id="rId7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62E0D8-530D-410C-BE55-C6A4375C8BE8}">
          <p14:sldIdLst>
            <p14:sldId id="738"/>
            <p14:sldId id="830"/>
            <p14:sldId id="761"/>
            <p14:sldId id="301"/>
          </p14:sldIdLst>
        </p14:section>
        <p14:section name="Intro to the Stock Market" id="{CB21C5D9-B4F2-4320-8059-4B9B69F68629}">
          <p14:sldIdLst>
            <p14:sldId id="796"/>
            <p14:sldId id="748"/>
            <p14:sldId id="747"/>
            <p14:sldId id="749"/>
            <p14:sldId id="799"/>
          </p14:sldIdLst>
        </p14:section>
        <p14:section name="Trading idea!" id="{6F5FF1C4-16A3-4582-AF25-9DBC599D6E2D}">
          <p14:sldIdLst>
            <p14:sldId id="800"/>
            <p14:sldId id="751"/>
            <p14:sldId id="754"/>
            <p14:sldId id="758"/>
            <p14:sldId id="757"/>
            <p14:sldId id="756"/>
            <p14:sldId id="759"/>
          </p14:sldIdLst>
        </p14:section>
        <p14:section name="Can algorithm help traders?" id="{D346D374-71D6-4CE4-8AFD-B6D679831DC7}">
          <p14:sldIdLst>
            <p14:sldId id="300"/>
          </p14:sldIdLst>
        </p14:section>
        <p14:section name="Let’s predict price change in %" id="{DF9B8D77-F0B8-43BF-A938-59C98EC4428E}">
          <p14:sldIdLst>
            <p14:sldId id="801"/>
            <p14:sldId id="807"/>
            <p14:sldId id="806"/>
            <p14:sldId id="809"/>
            <p14:sldId id="777"/>
            <p14:sldId id="808"/>
            <p14:sldId id="804"/>
          </p14:sldIdLst>
        </p14:section>
        <p14:section name="Simple model is not sufficient" id="{3C82C8F7-E6EB-435D-85F7-3DE8B90017BF}">
          <p14:sldIdLst>
            <p14:sldId id="803"/>
            <p14:sldId id="805"/>
            <p14:sldId id="755"/>
          </p14:sldIdLst>
        </p14:section>
        <p14:section name="How to use news texts?" id="{E9AD8056-7E40-440D-9DCF-782D02B5895C}">
          <p14:sldIdLst>
            <p14:sldId id="814"/>
            <p14:sldId id="811"/>
          </p14:sldIdLst>
        </p14:section>
        <p14:section name="News event-type detection" id="{45900F84-F546-47AB-8E77-E0210EF22679}">
          <p14:sldIdLst>
            <p14:sldId id="813"/>
            <p14:sldId id="812"/>
            <p14:sldId id="815"/>
          </p14:sldIdLst>
        </p14:section>
        <p14:section name="Is that approach make sense?" id="{D861BCC2-35E0-4EB5-9011-FD661A1CEBA5}">
          <p14:sldIdLst>
            <p14:sldId id="816"/>
            <p14:sldId id="817"/>
            <p14:sldId id="818"/>
            <p14:sldId id="819"/>
            <p14:sldId id="820"/>
            <p14:sldId id="831"/>
            <p14:sldId id="825"/>
            <p14:sldId id="829"/>
            <p14:sldId id="821"/>
            <p14:sldId id="827"/>
          </p14:sldIdLst>
        </p14:section>
        <p14:section name="Dominance of models with proposed news features" id="{F4124781-C12B-435F-BE47-BE489877374C}">
          <p14:sldIdLst>
            <p14:sldId id="837"/>
            <p14:sldId id="835"/>
            <p14:sldId id="822"/>
          </p14:sldIdLst>
        </p14:section>
        <p14:section name="Summary Section" id="{DA488393-2718-4EEF-9C41-19531AECACF4}">
          <p14:sldIdLst>
            <p14:sldId id="834"/>
            <p14:sldId id="840"/>
            <p14:sldId id="847"/>
            <p14:sldId id="836"/>
            <p14:sldId id="823"/>
            <p14:sldId id="842"/>
            <p14:sldId id="838"/>
          </p14:sldIdLst>
        </p14:section>
        <p14:section name="Old slides" id="{8257A5E6-A08F-4D51-A4D2-EB02BBC30F95}">
          <p14:sldIdLst>
            <p14:sldId id="843"/>
            <p14:sldId id="844"/>
            <p14:sldId id="741"/>
            <p14:sldId id="742"/>
            <p14:sldId id="744"/>
            <p14:sldId id="773"/>
            <p14:sldId id="775"/>
            <p14:sldId id="776"/>
            <p14:sldId id="774"/>
            <p14:sldId id="791"/>
            <p14:sldId id="788"/>
            <p14:sldId id="789"/>
            <p14:sldId id="786"/>
            <p14:sldId id="778"/>
            <p14:sldId id="787"/>
            <p14:sldId id="792"/>
            <p14:sldId id="779"/>
            <p14:sldId id="846"/>
            <p14:sldId id="7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840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2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il Kuznetsov" initials="DK" lastIdx="1" clrIdx="0">
    <p:extLst>
      <p:ext uri="{19B8F6BF-5375-455C-9EA6-DF929625EA0E}">
        <p15:presenceInfo xmlns:p15="http://schemas.microsoft.com/office/powerpoint/2012/main" userId="435b218c415d33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E4C42"/>
    <a:srgbClr val="79BF5C"/>
    <a:srgbClr val="EB0402"/>
    <a:srgbClr val="B0C85A"/>
    <a:srgbClr val="FE5E5D"/>
    <a:srgbClr val="656466"/>
    <a:srgbClr val="FBD888"/>
    <a:srgbClr val="FCDD98"/>
    <a:srgbClr val="26A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3" autoAdjust="0"/>
    <p:restoredTop sz="86809" autoAdjust="0"/>
  </p:normalViewPr>
  <p:slideViewPr>
    <p:cSldViewPr snapToObjects="1">
      <p:cViewPr varScale="1">
        <p:scale>
          <a:sx n="74" d="100"/>
          <a:sy n="74" d="100"/>
        </p:scale>
        <p:origin x="917" y="106"/>
      </p:cViewPr>
      <p:guideLst>
        <p:guide orient="horz" pos="73"/>
        <p:guide pos="3840"/>
        <p:guide pos="7514"/>
        <p:guide orient="horz" pos="2432"/>
      </p:guideLst>
    </p:cSldViewPr>
  </p:slideViewPr>
  <p:outlineViewPr>
    <p:cViewPr>
      <p:scale>
        <a:sx n="33" d="100"/>
        <a:sy n="33" d="100"/>
      </p:scale>
      <p:origin x="0" y="-5117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30624"/>
    </p:cViewPr>
  </p:sorterViewPr>
  <p:notesViewPr>
    <p:cSldViewPr snapToObjects="1" showGuides="1">
      <p:cViewPr varScale="1">
        <p:scale>
          <a:sx n="60" d="100"/>
          <a:sy n="60" d="100"/>
        </p:scale>
        <p:origin x="32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estimated out models on historical data like data science practitioners prefer to do that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952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31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20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27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9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77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298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488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110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92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535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50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35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46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3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19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8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73150"/>
            <a:ext cx="3529013" cy="1984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EDA43D-2C8D-422F-9740-AD1EBE0771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08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Add picture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A69EF6-EF93-45A3-A9B7-C46A6B428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33E42C5-55A0-44A0-B835-B29D346A3D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B94746D-29AC-409F-BADE-C0034E3B37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418CF3-A8CB-408C-8864-A1DDF72B2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E84EEB3-306A-41A1-B674-DDE628F1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DAEC7F-F476-466F-A33C-436079B876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5D40ACC-FA4E-46B2-884C-F3A7572B3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575CF4-409C-4EFC-98A9-0DF5A73A95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A58081-4684-4C20-81B2-346B86CABF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7C266E-F465-4F52-A33A-7F2032D9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F7967D3-1121-480D-BB7F-A01CAEF4F9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A2C594-D66A-43EC-8DD7-DD9E9FED3D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4C712031-8F26-4FDE-9063-FC35679AC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4FABAB7-727B-4DA4-B5A0-590E9C279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0279AEB-FA82-4D3C-AF94-7F1BD8F90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D0DE068-1920-4F0A-B57D-2D31545D7B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0F1DDC5-6312-4548-91EF-B0441D342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94045B6-CB11-4D8A-8088-F6C5A34285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07DF44-4A89-44C8-A629-040FFC974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C891A1-FCA5-4369-8A7F-28268E849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9376" y="2934080"/>
            <a:ext cx="7742624" cy="2448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algn="r">
              <a:defRPr sz="1800"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We become what we behold. We shape our tools, and thereafter our tools shape us.</a:t>
            </a:r>
          </a:p>
          <a:p>
            <a:pPr lvl="1"/>
            <a:r>
              <a:rPr lang="en-US" dirty="0"/>
              <a:t>― Marshall McLuhan</a:t>
            </a:r>
          </a:p>
        </p:txBody>
      </p:sp>
      <p:sp>
        <p:nvSpPr>
          <p:cNvPr id="11" name="Rechteck 7">
            <a:extLst>
              <a:ext uri="{FF2B5EF4-FFF2-40B4-BE49-F238E27FC236}">
                <a16:creationId xmlns:a16="http://schemas.microsoft.com/office/drawing/2014/main" id="{062E7213-EC93-4A22-BED5-F48A1D2B9F4A}"/>
              </a:ext>
            </a:extLst>
          </p:cNvPr>
          <p:cNvSpPr/>
          <p:nvPr userDrawn="1"/>
        </p:nvSpPr>
        <p:spPr bwMode="black">
          <a:xfrm>
            <a:off x="1238250" y="2029842"/>
            <a:ext cx="1152000" cy="1584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lang="en-US" sz="199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CA9CFEE-69E7-4796-9B19-0309D2A5A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A804815-B2E2-429F-BAC7-88A933322B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3341751-5314-4E25-95C6-F8BEE920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A47F072-54B6-45E1-BC3C-1091C4662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405000"/>
            <a:ext cx="10944000" cy="72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Headline short 40pt or double-spaced headline 24pt represents a summary of all parts of the slide and connected with headlines of the whole presentation storyline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A3FB00D-021D-436C-8F5A-7272DD362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C0B2AB-143A-49B6-97F3-083F6B3C47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97AF30-21A1-4589-B77A-7798FC0A4D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8329" y="329403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552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EC9D4F-79FA-44F2-89CB-828F3C1FA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8666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F475D6-7C98-470E-B89B-593C711517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108" y="5566887"/>
            <a:ext cx="3118173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Headline short 40pt or double-spaced headline </a:t>
            </a:r>
            <a:r>
              <a:rPr lang="ru-RU" dirty="0"/>
              <a:t>28</a:t>
            </a:r>
            <a:r>
              <a:rPr lang="en-US" dirty="0" err="1"/>
              <a:t>pt</a:t>
            </a:r>
            <a:r>
              <a:rPr lang="en-US" dirty="0"/>
              <a:t> represents a summary of all parts of the slide and connected with headlines of the storyline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8688B2-A954-4A18-A75A-0650BD654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2675" y="6386446"/>
            <a:ext cx="7486650" cy="325438"/>
          </a:xfrm>
        </p:spPr>
        <p:txBody>
          <a:bodyPr anchor="ctr"/>
          <a:lstStyle>
            <a:lvl1pPr algn="ctr">
              <a:defRPr sz="900"/>
            </a:lvl1pPr>
          </a:lstStyle>
          <a:p>
            <a:r>
              <a:rPr lang="en-US" dirty="0"/>
              <a:t>confidential, internal, public | Author | Topic of presentation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25E2E1-71FD-4121-8463-1E9067AA3A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608" y="116633"/>
            <a:ext cx="3743200" cy="216024"/>
          </a:xfrm>
        </p:spPr>
        <p:txBody>
          <a:bodyPr anchor="ctr"/>
          <a:lstStyle>
            <a:lvl1pPr algn="l">
              <a:defRPr sz="1100"/>
            </a:lvl1pPr>
          </a:lstStyle>
          <a:p>
            <a:r>
              <a:rPr lang="en-US" dirty="0"/>
              <a:t>Presentation chapter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A74839A-514D-4A95-9C9B-BCB04772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35817" y="6316466"/>
            <a:ext cx="688880" cy="4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sv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slide" Target="slide17.xml"/><Relationship Id="rId18" Type="http://schemas.openxmlformats.org/officeDocument/2006/relationships/slide" Target="slide33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slide" Target="slide10.xml"/><Relationship Id="rId17" Type="http://schemas.openxmlformats.org/officeDocument/2006/relationships/slide" Target="slide30.xml"/><Relationship Id="rId2" Type="http://schemas.openxmlformats.org/officeDocument/2006/relationships/image" Target="../media/image33.png"/><Relationship Id="rId16" Type="http://schemas.openxmlformats.org/officeDocument/2006/relationships/slide" Target="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slide" Target="slide5.xml"/><Relationship Id="rId5" Type="http://schemas.openxmlformats.org/officeDocument/2006/relationships/image" Target="../media/image36.png"/><Relationship Id="rId15" Type="http://schemas.openxmlformats.org/officeDocument/2006/relationships/slide" Target="slide25.xml"/><Relationship Id="rId10" Type="http://schemas.openxmlformats.org/officeDocument/2006/relationships/image" Target="../media/image41.png"/><Relationship Id="rId19" Type="http://schemas.openxmlformats.org/officeDocument/2006/relationships/slide" Target="slide43.xml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slide" Target="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microsoft.com/office/2007/relationships/hdphoto" Target="../media/hdphoto3.wdp"/><Relationship Id="rId4" Type="http://schemas.openxmlformats.org/officeDocument/2006/relationships/image" Target="../media/image46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11" Type="http://schemas.openxmlformats.org/officeDocument/2006/relationships/image" Target="../media/image56.png"/><Relationship Id="rId5" Type="http://schemas.openxmlformats.org/officeDocument/2006/relationships/image" Target="../media/image24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slide" Target="slide17.xml"/><Relationship Id="rId18" Type="http://schemas.openxmlformats.org/officeDocument/2006/relationships/slide" Target="slide33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slide" Target="slide10.xml"/><Relationship Id="rId17" Type="http://schemas.openxmlformats.org/officeDocument/2006/relationships/slide" Target="slide30.xml"/><Relationship Id="rId2" Type="http://schemas.openxmlformats.org/officeDocument/2006/relationships/image" Target="../media/image33.png"/><Relationship Id="rId16" Type="http://schemas.openxmlformats.org/officeDocument/2006/relationships/slide" Target="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slide" Target="slide5.xml"/><Relationship Id="rId5" Type="http://schemas.openxmlformats.org/officeDocument/2006/relationships/image" Target="../media/image36.png"/><Relationship Id="rId15" Type="http://schemas.openxmlformats.org/officeDocument/2006/relationships/slide" Target="slide25.xml"/><Relationship Id="rId10" Type="http://schemas.openxmlformats.org/officeDocument/2006/relationships/image" Target="../media/image41.png"/><Relationship Id="rId19" Type="http://schemas.openxmlformats.org/officeDocument/2006/relationships/slide" Target="slide43.xml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slide" Target="slide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D426AD-C0C9-46C1-8FEF-821965AAD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0" y="477000"/>
            <a:ext cx="7200192" cy="1944000"/>
          </a:xfrm>
        </p:spPr>
        <p:txBody>
          <a:bodyPr/>
          <a:lstStyle/>
          <a:p>
            <a:r>
              <a:rPr lang="en-US" dirty="0"/>
              <a:t>Stock price prediction based on news event type classification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C6E2B6-7DEE-4AD3-A764-C09A9B97C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Daniil Kuznetsov</a:t>
            </a:r>
          </a:p>
        </p:txBody>
      </p:sp>
    </p:spTree>
    <p:extLst>
      <p:ext uri="{BB962C8B-B14F-4D97-AF65-F5344CB8AC3E}">
        <p14:creationId xmlns:p14="http://schemas.microsoft.com/office/powerpoint/2010/main" val="378496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1989000"/>
            <a:ext cx="10944113" cy="2448000"/>
          </a:xfrm>
        </p:spPr>
        <p:txBody>
          <a:bodyPr/>
          <a:lstStyle/>
          <a:p>
            <a:r>
              <a:rPr lang="en-US" dirty="0"/>
              <a:t>Trading idea!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My experience generating trading idea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D470BC-CC19-4488-984E-A48AE1B82867}"/>
              </a:ext>
            </a:extLst>
          </p:cNvPr>
          <p:cNvSpPr/>
          <p:nvPr/>
        </p:nvSpPr>
        <p:spPr>
          <a:xfrm>
            <a:off x="1343472" y="5589240"/>
            <a:ext cx="3168352" cy="64804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2F6873-CB23-4B8F-A686-B6063487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28" y="1484312"/>
            <a:ext cx="6706672" cy="4743069"/>
          </a:xfrm>
          <a:prstGeom prst="rect">
            <a:avLst/>
          </a:prstGeom>
        </p:spPr>
      </p:pic>
      <p:sp>
        <p:nvSpPr>
          <p:cNvPr id="16" name="Rectangle: Rounded Corners 64">
            <a:extLst>
              <a:ext uri="{FF2B5EF4-FFF2-40B4-BE49-F238E27FC236}">
                <a16:creationId xmlns:a16="http://schemas.microsoft.com/office/drawing/2014/main" id="{D651EFDF-EFCE-4D80-A129-9364A63DA819}"/>
              </a:ext>
            </a:extLst>
          </p:cNvPr>
          <p:cNvSpPr/>
          <p:nvPr/>
        </p:nvSpPr>
        <p:spPr>
          <a:xfrm>
            <a:off x="624608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Trading idea: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Novatek</a:t>
            </a:r>
            <a:r>
              <a:rPr lang="en-US" sz="2400" dirty="0">
                <a:solidFill>
                  <a:schemeClr val="bg1"/>
                </a:solidFill>
              </a:rPr>
              <a:t> prices are on historical maximum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a resistance level on 1380 (like a ceiling)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Novatek’s</a:t>
            </a:r>
            <a:r>
              <a:rPr lang="en-US" sz="2400" dirty="0">
                <a:solidFill>
                  <a:schemeClr val="bg1"/>
                </a:solidFill>
              </a:rPr>
              <a:t> sales cannot be increased due to limited production capacity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investment to increase capacity meanwhile</a:t>
            </a:r>
          </a:p>
        </p:txBody>
      </p:sp>
      <p:sp>
        <p:nvSpPr>
          <p:cNvPr id="18" name="Объект 4">
            <a:extLst>
              <a:ext uri="{FF2B5EF4-FFF2-40B4-BE49-F238E27FC236}">
                <a16:creationId xmlns:a16="http://schemas.microsoft.com/office/drawing/2014/main" id="{3A44F792-C328-4947-83C8-6F9E8401C4AF}"/>
              </a:ext>
            </a:extLst>
          </p:cNvPr>
          <p:cNvSpPr txBox="1">
            <a:spLocks/>
          </p:cNvSpPr>
          <p:nvPr/>
        </p:nvSpPr>
        <p:spPr bwMode="black">
          <a:xfrm>
            <a:off x="8112224" y="6237288"/>
            <a:ext cx="3458953" cy="2880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300"/>
              </a:spcAft>
            </a:pPr>
            <a:r>
              <a:rPr lang="en-US" sz="1600" dirty="0" err="1"/>
              <a:t>Novatek</a:t>
            </a:r>
            <a:r>
              <a:rPr lang="en-US" sz="1600" dirty="0"/>
              <a:t> stock price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F3592D-4772-48B7-8BFC-C2F21BF583AF}"/>
              </a:ext>
            </a:extLst>
          </p:cNvPr>
          <p:cNvSpPr/>
          <p:nvPr/>
        </p:nvSpPr>
        <p:spPr>
          <a:xfrm>
            <a:off x="7824192" y="1484312"/>
            <a:ext cx="3743808" cy="474306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C2E4DB6C-64B6-44CB-A071-79919F363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1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My experience generating trading idea</a:t>
            </a:r>
            <a:endParaRPr lang="ru-RU" sz="4000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8D17C2A7-178F-473D-A8E9-4BE749B658B3}"/>
              </a:ext>
            </a:extLst>
          </p:cNvPr>
          <p:cNvSpPr txBox="1">
            <a:spLocks/>
          </p:cNvSpPr>
          <p:nvPr/>
        </p:nvSpPr>
        <p:spPr bwMode="black">
          <a:xfrm>
            <a:off x="627177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traders generate trading ideas?</a:t>
            </a:r>
            <a:endParaRPr lang="ru-RU" sz="4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2F6873-CB23-4B8F-A686-B6063487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28" y="1484312"/>
            <a:ext cx="6706672" cy="4743069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D470BC-CC19-4488-984E-A48AE1B82867}"/>
              </a:ext>
            </a:extLst>
          </p:cNvPr>
          <p:cNvSpPr/>
          <p:nvPr/>
        </p:nvSpPr>
        <p:spPr>
          <a:xfrm>
            <a:off x="1343472" y="5589240"/>
            <a:ext cx="3168352" cy="64804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Picture 2" descr="How to Set Up Your Trading Screens">
            <a:extLst>
              <a:ext uri="{FF2B5EF4-FFF2-40B4-BE49-F238E27FC236}">
                <a16:creationId xmlns:a16="http://schemas.microsoft.com/office/drawing/2014/main" id="{A74E4E4B-8341-473D-8DF1-4113EB321FC4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544272" cy="48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4">
            <a:extLst>
              <a:ext uri="{FF2B5EF4-FFF2-40B4-BE49-F238E27FC236}">
                <a16:creationId xmlns:a16="http://schemas.microsoft.com/office/drawing/2014/main" id="{BE3A8BA4-BE44-4DE2-A8A2-F2D0CBD14475}"/>
              </a:ext>
            </a:extLst>
          </p:cNvPr>
          <p:cNvSpPr/>
          <p:nvPr/>
        </p:nvSpPr>
        <p:spPr>
          <a:xfrm>
            <a:off x="624608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Price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Prices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Trading volumes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Technical indicators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News texts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News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Analyst reviews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Financial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Fundamental data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Valuation multiples, DCF</a:t>
            </a:r>
          </a:p>
        </p:txBody>
      </p:sp>
      <p:sp>
        <p:nvSpPr>
          <p:cNvPr id="16" name="Rectangle: Rounded Corners 64">
            <a:extLst>
              <a:ext uri="{FF2B5EF4-FFF2-40B4-BE49-F238E27FC236}">
                <a16:creationId xmlns:a16="http://schemas.microsoft.com/office/drawing/2014/main" id="{D651EFDF-EFCE-4D80-A129-9364A63DA819}"/>
              </a:ext>
            </a:extLst>
          </p:cNvPr>
          <p:cNvSpPr/>
          <p:nvPr/>
        </p:nvSpPr>
        <p:spPr>
          <a:xfrm>
            <a:off x="623888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Trading idea: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Novatek</a:t>
            </a:r>
            <a:r>
              <a:rPr lang="en-US" sz="2400" dirty="0">
                <a:solidFill>
                  <a:schemeClr val="bg1"/>
                </a:solidFill>
              </a:rPr>
              <a:t> prices are on historical maximum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a resistance level on 1380 (like a ceiling)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Novatek’s</a:t>
            </a:r>
            <a:r>
              <a:rPr lang="en-US" sz="2400" dirty="0">
                <a:solidFill>
                  <a:schemeClr val="bg1"/>
                </a:solidFill>
              </a:rPr>
              <a:t> sales cannot be increased due to limited production capacity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investment to increase capacity meanwhile</a:t>
            </a:r>
          </a:p>
        </p:txBody>
      </p:sp>
      <p:sp>
        <p:nvSpPr>
          <p:cNvPr id="18" name="Объект 4">
            <a:extLst>
              <a:ext uri="{FF2B5EF4-FFF2-40B4-BE49-F238E27FC236}">
                <a16:creationId xmlns:a16="http://schemas.microsoft.com/office/drawing/2014/main" id="{3A44F792-C328-4947-83C8-6F9E8401C4AF}"/>
              </a:ext>
            </a:extLst>
          </p:cNvPr>
          <p:cNvSpPr txBox="1">
            <a:spLocks/>
          </p:cNvSpPr>
          <p:nvPr/>
        </p:nvSpPr>
        <p:spPr bwMode="black">
          <a:xfrm>
            <a:off x="8112224" y="6237288"/>
            <a:ext cx="3458953" cy="2880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300"/>
              </a:spcAft>
            </a:pPr>
            <a:r>
              <a:rPr lang="en-US" sz="1600" dirty="0" err="1"/>
              <a:t>Novatek</a:t>
            </a:r>
            <a:r>
              <a:rPr lang="en-US" sz="1600" dirty="0"/>
              <a:t> stock price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08F93867-D711-45CE-B6AF-FED54AC6F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1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54348 -4.07407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54335 -4.0740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0" grpId="0" animBg="1"/>
      <p:bldP spid="16" grpId="0" animBg="1"/>
      <p:bldP spid="16" grpId="1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1989000"/>
            <a:ext cx="10944113" cy="2448000"/>
          </a:xfrm>
        </p:spPr>
        <p:txBody>
          <a:bodyPr/>
          <a:lstStyle/>
          <a:p>
            <a:r>
              <a:rPr lang="en-US" dirty="0"/>
              <a:t>Wait, </a:t>
            </a:r>
            <a:br>
              <a:rPr lang="ru-RU" dirty="0"/>
            </a:br>
            <a:r>
              <a:rPr lang="en-US" dirty="0"/>
              <a:t>what is technical indicators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5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85DDE-F245-4095-ADCA-D891845D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Stochastic oscillator </a:t>
            </a:r>
            <a:br>
              <a:rPr lang="en-US" sz="4000" dirty="0"/>
            </a:br>
            <a:r>
              <a:rPr lang="en-US" sz="4000" dirty="0"/>
              <a:t>Detect overbought or oversold stock</a:t>
            </a:r>
            <a:br>
              <a:rPr lang="en-US" sz="4000" dirty="0"/>
            </a:b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8BB730-462A-4AEA-8BC4-0F1B067DED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2028FB-696E-427C-9FD9-450B8CD7FC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39504D2-01B9-43A5-8D1A-8E6CA9FBC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 descr="Trading indicator - stochastic oscillator">
            <a:extLst>
              <a:ext uri="{FF2B5EF4-FFF2-40B4-BE49-F238E27FC236}">
                <a16:creationId xmlns:a16="http://schemas.microsoft.com/office/drawing/2014/main" id="{86FBE90A-74DB-4AFD-AABE-5A51A5DE649B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26487" r="4097" b="8958"/>
          <a:stretch/>
        </p:blipFill>
        <p:spPr bwMode="auto">
          <a:xfrm>
            <a:off x="623887" y="1484313"/>
            <a:ext cx="10944225" cy="46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B1A3FF-207F-4513-9DFB-13E32E91F44C}"/>
              </a:ext>
            </a:extLst>
          </p:cNvPr>
          <p:cNvSpPr/>
          <p:nvPr/>
        </p:nvSpPr>
        <p:spPr>
          <a:xfrm>
            <a:off x="695400" y="4624178"/>
            <a:ext cx="1368152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Overbought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655AA6-C136-4FC5-8197-34438DF10F66}"/>
              </a:ext>
            </a:extLst>
          </p:cNvPr>
          <p:cNvSpPr/>
          <p:nvPr/>
        </p:nvSpPr>
        <p:spPr>
          <a:xfrm>
            <a:off x="695400" y="5848314"/>
            <a:ext cx="1368152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Oversold</a:t>
            </a:r>
          </a:p>
        </p:txBody>
      </p:sp>
    </p:spTree>
    <p:extLst>
      <p:ext uri="{BB962C8B-B14F-4D97-AF65-F5344CB8AC3E}">
        <p14:creationId xmlns:p14="http://schemas.microsoft.com/office/powerpoint/2010/main" val="253573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511ED-1953-4EF0-83DB-41E476B1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1079312"/>
          </a:xfrm>
        </p:spPr>
        <p:txBody>
          <a:bodyPr/>
          <a:lstStyle/>
          <a:p>
            <a:r>
              <a:rPr lang="en-US" sz="4000" dirty="0"/>
              <a:t>Buy and Sold signals &lt;-- moving average crossover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89D7B1-2E96-4328-962A-E39FB0E56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534112-07AB-46D9-A1A4-8984EAB3B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4FD1EBB-A084-4310-807F-94AC542AD3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 descr="Trading indicator - exponential moving average">
            <a:extLst>
              <a:ext uri="{FF2B5EF4-FFF2-40B4-BE49-F238E27FC236}">
                <a16:creationId xmlns:a16="http://schemas.microsoft.com/office/drawing/2014/main" id="{A08BEBB1-A7D0-4CFE-BE6F-636D7118BD57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28838" r="4064" b="9813"/>
          <a:stretch/>
        </p:blipFill>
        <p:spPr bwMode="auto">
          <a:xfrm>
            <a:off x="624608" y="1484312"/>
            <a:ext cx="10943505" cy="41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2B56AA-BAEF-47BF-8099-6F5EA71E87AB}"/>
              </a:ext>
            </a:extLst>
          </p:cNvPr>
          <p:cNvSpPr/>
          <p:nvPr/>
        </p:nvSpPr>
        <p:spPr>
          <a:xfrm>
            <a:off x="2063552" y="5301208"/>
            <a:ext cx="1440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Buy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86E556-B763-418C-B1AC-1870D6A4367D}"/>
              </a:ext>
            </a:extLst>
          </p:cNvPr>
          <p:cNvSpPr/>
          <p:nvPr/>
        </p:nvSpPr>
        <p:spPr>
          <a:xfrm>
            <a:off x="7248128" y="2060848"/>
            <a:ext cx="1440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Sell signal</a:t>
            </a: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E7716F6A-3D61-4432-8307-4E6F7D399479}"/>
              </a:ext>
            </a:extLst>
          </p:cNvPr>
          <p:cNvSpPr/>
          <p:nvPr/>
        </p:nvSpPr>
        <p:spPr>
          <a:xfrm>
            <a:off x="3575720" y="4293096"/>
            <a:ext cx="864256" cy="648072"/>
          </a:xfrm>
          <a:prstGeom prst="roundRect">
            <a:avLst/>
          </a:prstGeom>
          <a:solidFill>
            <a:srgbClr val="FBD88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000" dirty="0">
                <a:solidFill>
                  <a:schemeClr val="tx1"/>
                </a:solidFill>
              </a:rPr>
              <a:t>Long MA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D7693EAB-894C-433B-B6F6-C3B4B3AE99BD}"/>
              </a:ext>
            </a:extLst>
          </p:cNvPr>
          <p:cNvSpPr/>
          <p:nvPr/>
        </p:nvSpPr>
        <p:spPr>
          <a:xfrm>
            <a:off x="3287688" y="3356992"/>
            <a:ext cx="864256" cy="648072"/>
          </a:xfrm>
          <a:prstGeom prst="roundRect">
            <a:avLst/>
          </a:prstGeom>
          <a:solidFill>
            <a:srgbClr val="6564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Short MA</a:t>
            </a:r>
          </a:p>
        </p:txBody>
      </p:sp>
    </p:spTree>
    <p:extLst>
      <p:ext uri="{BB962C8B-B14F-4D97-AF65-F5344CB8AC3E}">
        <p14:creationId xmlns:p14="http://schemas.microsoft.com/office/powerpoint/2010/main" val="42482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ow to Set Up Your Trading Screens">
            <a:extLst>
              <a:ext uri="{FF2B5EF4-FFF2-40B4-BE49-F238E27FC236}">
                <a16:creationId xmlns:a16="http://schemas.microsoft.com/office/drawing/2014/main" id="{23D9B9E5-AE48-48A1-8B79-FC6135531F18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544272" cy="48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traders generate trading ideas?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Rectangle: Rounded Corners 64">
            <a:extLst>
              <a:ext uri="{FF2B5EF4-FFF2-40B4-BE49-F238E27FC236}">
                <a16:creationId xmlns:a16="http://schemas.microsoft.com/office/drawing/2014/main" id="{533CC290-3A08-4CE9-B6AE-32EDB1DEED09}"/>
              </a:ext>
            </a:extLst>
          </p:cNvPr>
          <p:cNvSpPr/>
          <p:nvPr/>
        </p:nvSpPr>
        <p:spPr>
          <a:xfrm>
            <a:off x="7283336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Price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Prices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Trading volumes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Technical indicators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News texts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News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Analyst reviews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Financial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Fundamental data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Valuation multiples, DCF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2A860A3-7ED5-4A7E-80AE-7D45D252D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1989000"/>
            <a:ext cx="10944113" cy="2448000"/>
          </a:xfrm>
        </p:spPr>
        <p:txBody>
          <a:bodyPr/>
          <a:lstStyle/>
          <a:p>
            <a:r>
              <a:rPr lang="en-US" dirty="0"/>
              <a:t>How can algorithms help traders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4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Let’s predict price change</a:t>
            </a:r>
            <a:r>
              <a:rPr lang="ru-RU" dirty="0"/>
              <a:t> </a:t>
            </a:r>
            <a:r>
              <a:rPr lang="en-US" dirty="0"/>
              <a:t>in %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7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099522-0B06-4BD6-B7C4-E881F4FC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Scheme of predictive modelling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4444D4D1-05EC-46FC-ADCC-919DB3825832}"/>
              </a:ext>
            </a:extLst>
          </p:cNvPr>
          <p:cNvSpPr/>
          <p:nvPr/>
        </p:nvSpPr>
        <p:spPr>
          <a:xfrm>
            <a:off x="624608" y="1503725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Input data</a:t>
            </a:r>
          </a:p>
        </p:txBody>
      </p:sp>
      <p:cxnSp>
        <p:nvCxnSpPr>
          <p:cNvPr id="14" name="Gerader Verbinder 335">
            <a:extLst>
              <a:ext uri="{FF2B5EF4-FFF2-40B4-BE49-F238E27FC236}">
                <a16:creationId xmlns:a16="http://schemas.microsoft.com/office/drawing/2014/main" id="{8252A298-26A3-4A00-B96C-1301DC990A7C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409F442F-34AC-4E46-9CC7-D95D53EF9DC0}"/>
              </a:ext>
            </a:extLst>
          </p:cNvPr>
          <p:cNvSpPr/>
          <p:nvPr/>
        </p:nvSpPr>
        <p:spPr>
          <a:xfrm>
            <a:off x="3456405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17" name="Gerader Verbinder 335">
            <a:extLst>
              <a:ext uri="{FF2B5EF4-FFF2-40B4-BE49-F238E27FC236}">
                <a16:creationId xmlns:a16="http://schemas.microsoft.com/office/drawing/2014/main" id="{84FECB4C-8900-43AD-A0DE-47E2A435A460}"/>
              </a:ext>
            </a:extLst>
          </p:cNvPr>
          <p:cNvCxnSpPr>
            <a:cxnSpLocks/>
          </p:cNvCxnSpPr>
          <p:nvPr/>
        </p:nvCxnSpPr>
        <p:spPr bwMode="gray">
          <a:xfrm>
            <a:off x="3456405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5150E88B-3222-4117-92A7-9C398F7C51FC}"/>
              </a:ext>
            </a:extLst>
          </p:cNvPr>
          <p:cNvSpPr/>
          <p:nvPr/>
        </p:nvSpPr>
        <p:spPr>
          <a:xfrm>
            <a:off x="6288202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Output prediction</a:t>
            </a:r>
          </a:p>
        </p:txBody>
      </p:sp>
      <p:cxnSp>
        <p:nvCxnSpPr>
          <p:cNvPr id="19" name="Gerader Verbinder 335">
            <a:extLst>
              <a:ext uri="{FF2B5EF4-FFF2-40B4-BE49-F238E27FC236}">
                <a16:creationId xmlns:a16="http://schemas.microsoft.com/office/drawing/2014/main" id="{23A4996E-DD1D-49CF-A1EA-2DF8E7396925}"/>
              </a:ext>
            </a:extLst>
          </p:cNvPr>
          <p:cNvCxnSpPr>
            <a:cxnSpLocks/>
          </p:cNvCxnSpPr>
          <p:nvPr/>
        </p:nvCxnSpPr>
        <p:spPr bwMode="gray">
          <a:xfrm>
            <a:off x="6288202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50BB972D-9159-4E70-94D9-37873B33BD92}"/>
              </a:ext>
            </a:extLst>
          </p:cNvPr>
          <p:cNvSpPr/>
          <p:nvPr/>
        </p:nvSpPr>
        <p:spPr>
          <a:xfrm>
            <a:off x="9120000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How to apply</a:t>
            </a:r>
          </a:p>
        </p:txBody>
      </p:sp>
      <p:cxnSp>
        <p:nvCxnSpPr>
          <p:cNvPr id="21" name="Gerader Verbinder 335">
            <a:extLst>
              <a:ext uri="{FF2B5EF4-FFF2-40B4-BE49-F238E27FC236}">
                <a16:creationId xmlns:a16="http://schemas.microsoft.com/office/drawing/2014/main" id="{81AFD96E-E8CA-499A-8C44-0BB114A45846}"/>
              </a:ext>
            </a:extLst>
          </p:cNvPr>
          <p:cNvCxnSpPr>
            <a:cxnSpLocks/>
          </p:cNvCxnSpPr>
          <p:nvPr/>
        </p:nvCxnSpPr>
        <p:spPr bwMode="gray">
          <a:xfrm>
            <a:off x="9120000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6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332656"/>
            <a:ext cx="7992281" cy="5904632"/>
          </a:xfrm>
        </p:spPr>
        <p:txBody>
          <a:bodyPr anchor="t"/>
          <a:lstStyle/>
          <a:p>
            <a:r>
              <a:rPr lang="en-US" sz="8000" dirty="0"/>
              <a:t>Goal</a:t>
            </a:r>
            <a:br>
              <a:rPr lang="en-US" sz="5400" dirty="0"/>
            </a:br>
            <a:r>
              <a:rPr lang="en-US" sz="4000" dirty="0"/>
              <a:t> </a:t>
            </a:r>
            <a:br>
              <a:rPr lang="en-US" sz="5400" dirty="0"/>
            </a:br>
            <a:r>
              <a:rPr lang="en-US" sz="4000" dirty="0"/>
              <a:t>Research on how news texts can be applied for stock price prediction</a:t>
            </a:r>
            <a:br>
              <a:rPr lang="en-US" sz="4000" dirty="0"/>
            </a:br>
            <a:r>
              <a:rPr lang="en-US" sz="3200" dirty="0"/>
              <a:t> </a:t>
            </a:r>
            <a:br>
              <a:rPr lang="en-US" sz="4000" dirty="0"/>
            </a:br>
            <a:r>
              <a:rPr lang="en-US" sz="4000" dirty="0"/>
              <a:t>No real money were harmed in the making of this </a:t>
            </a:r>
            <a:r>
              <a:rPr lang="en-US" sz="4000" strike="sngStrike" dirty="0"/>
              <a:t>film</a:t>
            </a:r>
            <a:r>
              <a:rPr lang="en-US" sz="4000" dirty="0"/>
              <a:t> research</a:t>
            </a:r>
            <a:br>
              <a:rPr lang="en-US" sz="4000" dirty="0"/>
            </a:br>
            <a:r>
              <a:rPr lang="en-US" sz="3200" dirty="0"/>
              <a:t> </a:t>
            </a:r>
            <a:br>
              <a:rPr lang="en-US" sz="4000" dirty="0"/>
            </a:br>
            <a:r>
              <a:rPr lang="en-US" sz="4000" dirty="0"/>
              <a:t>Estimated on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420048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099522-0B06-4BD6-B7C4-E881F4FC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Scheme of predictive modelling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8" name="Rectangle: Rounded Corners 7">
            <a:extLst>
              <a:ext uri="{FF2B5EF4-FFF2-40B4-BE49-F238E27FC236}">
                <a16:creationId xmlns:a16="http://schemas.microsoft.com/office/drawing/2014/main" id="{4166B3F3-2E9A-404B-BB8B-719E989DEF24}"/>
              </a:ext>
            </a:extLst>
          </p:cNvPr>
          <p:cNvSpPr/>
          <p:nvPr/>
        </p:nvSpPr>
        <p:spPr>
          <a:xfrm>
            <a:off x="623888" y="3919222"/>
            <a:ext cx="2448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ABED337D-875C-4FFF-ACBF-AD56B2278E92}"/>
              </a:ext>
            </a:extLst>
          </p:cNvPr>
          <p:cNvSpPr/>
          <p:nvPr/>
        </p:nvSpPr>
        <p:spPr>
          <a:xfrm>
            <a:off x="3456405" y="3919222"/>
            <a:ext cx="2448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CC2B8B86-A8EF-4B31-BA8E-FC7EBDC537A2}"/>
              </a:ext>
            </a:extLst>
          </p:cNvPr>
          <p:cNvSpPr/>
          <p:nvPr/>
        </p:nvSpPr>
        <p:spPr>
          <a:xfrm>
            <a:off x="6744071" y="4366043"/>
            <a:ext cx="2014811" cy="432000"/>
          </a:xfrm>
          <a:prstGeom prst="rect">
            <a:avLst/>
          </a:prstGeom>
          <a:solidFill>
            <a:srgbClr val="FE5E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fall</a:t>
            </a:r>
          </a:p>
        </p:txBody>
      </p:sp>
      <p:sp>
        <p:nvSpPr>
          <p:cNvPr id="36" name="Rectangle: Rounded Corners 7">
            <a:extLst>
              <a:ext uri="{FF2B5EF4-FFF2-40B4-BE49-F238E27FC236}">
                <a16:creationId xmlns:a16="http://schemas.microsoft.com/office/drawing/2014/main" id="{B28949E6-F760-461F-9FA3-D0903A8FFC7D}"/>
              </a:ext>
            </a:extLst>
          </p:cNvPr>
          <p:cNvSpPr/>
          <p:nvPr/>
        </p:nvSpPr>
        <p:spPr>
          <a:xfrm>
            <a:off x="6744071" y="3933406"/>
            <a:ext cx="2014811" cy="4326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Zero growth</a:t>
            </a:r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D6A348B1-EB56-4893-B2F8-B4685B07DEB0}"/>
              </a:ext>
            </a:extLst>
          </p:cNvPr>
          <p:cNvSpPr/>
          <p:nvPr/>
        </p:nvSpPr>
        <p:spPr>
          <a:xfrm>
            <a:off x="6744071" y="3501406"/>
            <a:ext cx="2014811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rise</a:t>
            </a:r>
          </a:p>
        </p:txBody>
      </p:sp>
      <p:sp>
        <p:nvSpPr>
          <p:cNvPr id="39" name="Gleichschenkliges Dreieck 17">
            <a:extLst>
              <a:ext uri="{FF2B5EF4-FFF2-40B4-BE49-F238E27FC236}">
                <a16:creationId xmlns:a16="http://schemas.microsoft.com/office/drawing/2014/main" id="{DE4F6E9F-CA91-4342-A07B-542EBA75E264}"/>
              </a:ext>
            </a:extLst>
          </p:cNvPr>
          <p:cNvSpPr/>
          <p:nvPr/>
        </p:nvSpPr>
        <p:spPr bwMode="ltGray">
          <a:xfrm rot="5400000">
            <a:off x="6309802" y="3616606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0" name="Gleichschenkliges Dreieck 17">
            <a:extLst>
              <a:ext uri="{FF2B5EF4-FFF2-40B4-BE49-F238E27FC236}">
                <a16:creationId xmlns:a16="http://schemas.microsoft.com/office/drawing/2014/main" id="{50B18BDE-C4B0-46B9-B59D-EB0381AE7DF3}"/>
              </a:ext>
            </a:extLst>
          </p:cNvPr>
          <p:cNvSpPr/>
          <p:nvPr/>
        </p:nvSpPr>
        <p:spPr bwMode="ltGray">
          <a:xfrm rot="5400000">
            <a:off x="6309802" y="4049243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1" name="Gleichschenkliges Dreieck 17">
            <a:extLst>
              <a:ext uri="{FF2B5EF4-FFF2-40B4-BE49-F238E27FC236}">
                <a16:creationId xmlns:a16="http://schemas.microsoft.com/office/drawing/2014/main" id="{6D7F83A0-0DEE-44BC-A91D-60F065432427}"/>
              </a:ext>
            </a:extLst>
          </p:cNvPr>
          <p:cNvSpPr/>
          <p:nvPr/>
        </p:nvSpPr>
        <p:spPr bwMode="ltGray">
          <a:xfrm rot="5400000">
            <a:off x="6309802" y="4481243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7">
            <a:extLst>
              <a:ext uri="{FF2B5EF4-FFF2-40B4-BE49-F238E27FC236}">
                <a16:creationId xmlns:a16="http://schemas.microsoft.com/office/drawing/2014/main" id="{FCB605BD-04AB-497D-91E9-AB15819002E7}"/>
              </a:ext>
            </a:extLst>
          </p:cNvPr>
          <p:cNvSpPr/>
          <p:nvPr/>
        </p:nvSpPr>
        <p:spPr>
          <a:xfrm>
            <a:off x="9120001" y="3933406"/>
            <a:ext cx="2447022" cy="8646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Do nothing</a:t>
            </a:r>
          </a:p>
        </p:txBody>
      </p:sp>
      <p:sp>
        <p:nvSpPr>
          <p:cNvPr id="53" name="Rectangle: Rounded Corners 7">
            <a:extLst>
              <a:ext uri="{FF2B5EF4-FFF2-40B4-BE49-F238E27FC236}">
                <a16:creationId xmlns:a16="http://schemas.microsoft.com/office/drawing/2014/main" id="{CF0349A2-A507-494C-B508-EE484FFE937E}"/>
              </a:ext>
            </a:extLst>
          </p:cNvPr>
          <p:cNvSpPr/>
          <p:nvPr/>
        </p:nvSpPr>
        <p:spPr>
          <a:xfrm>
            <a:off x="9120001" y="3501406"/>
            <a:ext cx="2447022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Buy</a:t>
            </a:r>
          </a:p>
        </p:txBody>
      </p:sp>
      <p:sp>
        <p:nvSpPr>
          <p:cNvPr id="55" name="Rectangle: Rounded Corners 7">
            <a:extLst>
              <a:ext uri="{FF2B5EF4-FFF2-40B4-BE49-F238E27FC236}">
                <a16:creationId xmlns:a16="http://schemas.microsoft.com/office/drawing/2014/main" id="{8EC86E7F-7F82-493B-A1A5-C885A6C17110}"/>
              </a:ext>
            </a:extLst>
          </p:cNvPr>
          <p:cNvSpPr/>
          <p:nvPr/>
        </p:nvSpPr>
        <p:spPr>
          <a:xfrm>
            <a:off x="6744071" y="4798043"/>
            <a:ext cx="2014811" cy="72033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>
              <a:buClr>
                <a:schemeClr val="bg1"/>
              </a:buClr>
            </a:pPr>
            <a:r>
              <a:rPr lang="en-US" i="1" dirty="0">
                <a:solidFill>
                  <a:schemeClr val="tx1"/>
                </a:solidFill>
              </a:rPr>
              <a:t>* Will the price rise in next 5 days?</a:t>
            </a:r>
          </a:p>
        </p:txBody>
      </p:sp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02424818-4732-40F8-9585-88B45787A998}"/>
              </a:ext>
            </a:extLst>
          </p:cNvPr>
          <p:cNvSpPr/>
          <p:nvPr/>
        </p:nvSpPr>
        <p:spPr>
          <a:xfrm>
            <a:off x="624608" y="1503725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Input data</a:t>
            </a:r>
          </a:p>
        </p:txBody>
      </p:sp>
      <p:cxnSp>
        <p:nvCxnSpPr>
          <p:cNvPr id="22" name="Gerader Verbinder 335">
            <a:extLst>
              <a:ext uri="{FF2B5EF4-FFF2-40B4-BE49-F238E27FC236}">
                <a16:creationId xmlns:a16="http://schemas.microsoft.com/office/drawing/2014/main" id="{16390570-29B5-4633-B99B-F677E69D5D5A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B9FECC5E-78A4-44E5-8A52-738A06BB65DE}"/>
              </a:ext>
            </a:extLst>
          </p:cNvPr>
          <p:cNvSpPr/>
          <p:nvPr/>
        </p:nvSpPr>
        <p:spPr>
          <a:xfrm>
            <a:off x="3456405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24" name="Gerader Verbinder 335">
            <a:extLst>
              <a:ext uri="{FF2B5EF4-FFF2-40B4-BE49-F238E27FC236}">
                <a16:creationId xmlns:a16="http://schemas.microsoft.com/office/drawing/2014/main" id="{28897C57-F775-4F2F-AF2A-957BBCB12224}"/>
              </a:ext>
            </a:extLst>
          </p:cNvPr>
          <p:cNvCxnSpPr>
            <a:cxnSpLocks/>
          </p:cNvCxnSpPr>
          <p:nvPr/>
        </p:nvCxnSpPr>
        <p:spPr bwMode="gray">
          <a:xfrm>
            <a:off x="3456405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7">
            <a:extLst>
              <a:ext uri="{FF2B5EF4-FFF2-40B4-BE49-F238E27FC236}">
                <a16:creationId xmlns:a16="http://schemas.microsoft.com/office/drawing/2014/main" id="{E7F21AF7-9A1D-43FC-BE76-22C7A9E50E87}"/>
              </a:ext>
            </a:extLst>
          </p:cNvPr>
          <p:cNvSpPr/>
          <p:nvPr/>
        </p:nvSpPr>
        <p:spPr>
          <a:xfrm>
            <a:off x="6288202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Output prediction</a:t>
            </a:r>
          </a:p>
        </p:txBody>
      </p:sp>
      <p:cxnSp>
        <p:nvCxnSpPr>
          <p:cNvPr id="26" name="Gerader Verbinder 335">
            <a:extLst>
              <a:ext uri="{FF2B5EF4-FFF2-40B4-BE49-F238E27FC236}">
                <a16:creationId xmlns:a16="http://schemas.microsoft.com/office/drawing/2014/main" id="{797CBBCD-DA99-46F1-BA63-1F424D63DF00}"/>
              </a:ext>
            </a:extLst>
          </p:cNvPr>
          <p:cNvCxnSpPr>
            <a:cxnSpLocks/>
          </p:cNvCxnSpPr>
          <p:nvPr/>
        </p:nvCxnSpPr>
        <p:spPr bwMode="gray">
          <a:xfrm>
            <a:off x="6288202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2D675365-2586-4B44-A350-269DCDDF4F34}"/>
              </a:ext>
            </a:extLst>
          </p:cNvPr>
          <p:cNvSpPr/>
          <p:nvPr/>
        </p:nvSpPr>
        <p:spPr>
          <a:xfrm>
            <a:off x="9120000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How to apply</a:t>
            </a:r>
          </a:p>
        </p:txBody>
      </p:sp>
      <p:cxnSp>
        <p:nvCxnSpPr>
          <p:cNvPr id="29" name="Gerader Verbinder 335">
            <a:extLst>
              <a:ext uri="{FF2B5EF4-FFF2-40B4-BE49-F238E27FC236}">
                <a16:creationId xmlns:a16="http://schemas.microsoft.com/office/drawing/2014/main" id="{C086BA98-8179-4872-AF81-EEBCAA04322A}"/>
              </a:ext>
            </a:extLst>
          </p:cNvPr>
          <p:cNvCxnSpPr>
            <a:cxnSpLocks/>
          </p:cNvCxnSpPr>
          <p:nvPr/>
        </p:nvCxnSpPr>
        <p:spPr bwMode="gray">
          <a:xfrm>
            <a:off x="9120000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6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52" grpId="0" animBg="1"/>
      <p:bldP spid="53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BC0A89-BADF-43DB-B057-D6C051864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416"/>
          <a:stretch/>
        </p:blipFill>
        <p:spPr>
          <a:xfrm>
            <a:off x="7479591" y="1177362"/>
            <a:ext cx="4087182" cy="5688000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8A85DFE4-A6B8-4B54-A117-79A744955F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r="48209" b="50519"/>
          <a:stretch/>
        </p:blipFill>
        <p:spPr>
          <a:xfrm>
            <a:off x="623888" y="1170000"/>
            <a:ext cx="4417185" cy="2792400"/>
          </a:xfrm>
        </p:spPr>
      </p:pic>
      <p:pic>
        <p:nvPicPr>
          <p:cNvPr id="33" name="Объект 7">
            <a:extLst>
              <a:ext uri="{FF2B5EF4-FFF2-40B4-BE49-F238E27FC236}">
                <a16:creationId xmlns:a16="http://schemas.microsoft.com/office/drawing/2014/main" id="{2FD81B17-2D69-493A-9AA2-808250E0B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81" r="48209"/>
          <a:stretch/>
        </p:blipFill>
        <p:spPr bwMode="black">
          <a:xfrm>
            <a:off x="623888" y="3962400"/>
            <a:ext cx="4417185" cy="2850976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97192C-2F6A-4534-9601-C4F257C4898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203840" y="4278284"/>
            <a:ext cx="0" cy="936000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B850B-8E5B-473F-AF32-FFA39471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when predicted growth more than 2%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681883-44C6-432C-8715-7E81B1F42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42EFC8-7AD0-4A10-B909-C76F30AA4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09C62C-69C0-45F8-9D37-7841AEE9A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6D7BA4CA-0FB1-4642-8428-2B03F26CE003}"/>
              </a:ext>
            </a:extLst>
          </p:cNvPr>
          <p:cNvSpPr/>
          <p:nvPr/>
        </p:nvSpPr>
        <p:spPr>
          <a:xfrm>
            <a:off x="4729261" y="5214284"/>
            <a:ext cx="862684" cy="10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Do nothing</a:t>
            </a: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4A9D7540-67C9-4546-9BA6-74CC6563756A}"/>
              </a:ext>
            </a:extLst>
          </p:cNvPr>
          <p:cNvSpPr/>
          <p:nvPr/>
        </p:nvSpPr>
        <p:spPr>
          <a:xfrm>
            <a:off x="4729261" y="4764284"/>
            <a:ext cx="862684" cy="450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Buy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FE3FCB7-1E01-438C-9A44-F3AA3C3DD762}"/>
              </a:ext>
            </a:extLst>
          </p:cNvPr>
          <p:cNvCxnSpPr>
            <a:cxnSpLocks/>
          </p:cNvCxnSpPr>
          <p:nvPr/>
        </p:nvCxnSpPr>
        <p:spPr>
          <a:xfrm>
            <a:off x="4655840" y="5214284"/>
            <a:ext cx="1548000" cy="0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8EE0BA9-51CC-41AF-8899-D2C263292112}"/>
              </a:ext>
            </a:extLst>
          </p:cNvPr>
          <p:cNvCxnSpPr>
            <a:cxnSpLocks/>
          </p:cNvCxnSpPr>
          <p:nvPr/>
        </p:nvCxnSpPr>
        <p:spPr>
          <a:xfrm>
            <a:off x="6203840" y="2384832"/>
            <a:ext cx="1548000" cy="0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917137FD-1360-4DB4-87A9-A23D3DFB52BD}"/>
              </a:ext>
            </a:extLst>
          </p:cNvPr>
          <p:cNvSpPr/>
          <p:nvPr/>
        </p:nvSpPr>
        <p:spPr>
          <a:xfrm>
            <a:off x="5285738" y="3320832"/>
            <a:ext cx="1836204" cy="957452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Buy only when predicted price rise is more than 2%  </a:t>
            </a: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EA44DD3-C02D-4A59-884B-BBEFC0839F97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203840" y="2384832"/>
            <a:ext cx="0" cy="936000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8BE7B7-C071-4363-9126-1497D1FB0D97}"/>
              </a:ext>
            </a:extLst>
          </p:cNvPr>
          <p:cNvSpPr/>
          <p:nvPr/>
        </p:nvSpPr>
        <p:spPr>
          <a:xfrm rot="19724053">
            <a:off x="1676979" y="2894918"/>
            <a:ext cx="852611" cy="485535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5FA7CF-702E-47E0-B26C-0959B35655AC}"/>
              </a:ext>
            </a:extLst>
          </p:cNvPr>
          <p:cNvSpPr/>
          <p:nvPr/>
        </p:nvSpPr>
        <p:spPr>
          <a:xfrm>
            <a:off x="1618608" y="5049181"/>
            <a:ext cx="852611" cy="216024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94BCB1-EBA4-4B3F-BD17-0CEAA938C1C4}"/>
              </a:ext>
            </a:extLst>
          </p:cNvPr>
          <p:cNvCxnSpPr>
            <a:cxnSpLocks/>
          </p:cNvCxnSpPr>
          <p:nvPr/>
        </p:nvCxnSpPr>
        <p:spPr>
          <a:xfrm flipV="1">
            <a:off x="2486287" y="2457383"/>
            <a:ext cx="441361" cy="38780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9B9011-B424-4FA9-8662-1492D3D947AA}"/>
              </a:ext>
            </a:extLst>
          </p:cNvPr>
          <p:cNvSpPr/>
          <p:nvPr/>
        </p:nvSpPr>
        <p:spPr>
          <a:xfrm>
            <a:off x="9984432" y="1442967"/>
            <a:ext cx="728004" cy="750105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9" grpId="0" animBg="1"/>
      <p:bldP spid="4" grpId="0" animBg="1"/>
      <p:bldP spid="23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BDED8545-A996-4A50-AB0F-599B554C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rcRect l="52416"/>
          <a:stretch/>
        </p:blipFill>
        <p:spPr>
          <a:xfrm>
            <a:off x="7479591" y="1177362"/>
            <a:ext cx="4087182" cy="568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F52811-43B6-4379-8C45-0EAED062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416"/>
          <a:stretch/>
        </p:blipFill>
        <p:spPr>
          <a:xfrm>
            <a:off x="7479591" y="1177362"/>
            <a:ext cx="4087182" cy="568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visualization of our attitude to trading strategy</a:t>
            </a:r>
            <a:endParaRPr lang="ru-RU" sz="40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cxnSp>
        <p:nvCxnSpPr>
          <p:cNvPr id="6" name="Straight Connector 122">
            <a:extLst>
              <a:ext uri="{FF2B5EF4-FFF2-40B4-BE49-F238E27FC236}">
                <a16:creationId xmlns:a16="http://schemas.microsoft.com/office/drawing/2014/main" id="{A4F7955E-E9E6-4B08-955A-7D6193CD1F4C}"/>
              </a:ext>
            </a:extLst>
          </p:cNvPr>
          <p:cNvCxnSpPr/>
          <p:nvPr/>
        </p:nvCxnSpPr>
        <p:spPr>
          <a:xfrm flipV="1">
            <a:off x="1276526" y="1943802"/>
            <a:ext cx="5466108" cy="3122015"/>
          </a:xfrm>
          <a:prstGeom prst="line">
            <a:avLst/>
          </a:prstGeom>
          <a:noFill/>
          <a:ln w="28575" cap="flat" cmpd="sng" algn="ctr">
            <a:solidFill>
              <a:srgbClr val="919191">
                <a:lumMod val="60000"/>
                <a:lumOff val="40000"/>
              </a:srgbClr>
            </a:solidFill>
            <a:prstDash val="sysDot"/>
            <a:miter lim="800000"/>
          </a:ln>
          <a:effectLst/>
        </p:spPr>
      </p:cxnSp>
      <p:cxnSp>
        <p:nvCxnSpPr>
          <p:cNvPr id="7" name="Straight Arrow Connector 123">
            <a:extLst>
              <a:ext uri="{FF2B5EF4-FFF2-40B4-BE49-F238E27FC236}">
                <a16:creationId xmlns:a16="http://schemas.microsoft.com/office/drawing/2014/main" id="{59ED01FC-3AD3-4C3C-9F8B-43EA906843F2}"/>
              </a:ext>
            </a:extLst>
          </p:cNvPr>
          <p:cNvCxnSpPr>
            <a:cxnSpLocks/>
          </p:cNvCxnSpPr>
          <p:nvPr/>
        </p:nvCxnSpPr>
        <p:spPr>
          <a:xfrm flipV="1">
            <a:off x="4009580" y="1943802"/>
            <a:ext cx="0" cy="31220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" name="Straight Arrow Connector 124">
            <a:extLst>
              <a:ext uri="{FF2B5EF4-FFF2-40B4-BE49-F238E27FC236}">
                <a16:creationId xmlns:a16="http://schemas.microsoft.com/office/drawing/2014/main" id="{9433E2BB-08F6-4BB0-8845-2C02D7082729}"/>
              </a:ext>
            </a:extLst>
          </p:cNvPr>
          <p:cNvCxnSpPr>
            <a:cxnSpLocks/>
          </p:cNvCxnSpPr>
          <p:nvPr/>
        </p:nvCxnSpPr>
        <p:spPr>
          <a:xfrm>
            <a:off x="1276526" y="3504809"/>
            <a:ext cx="546610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6E9107-5F2C-4E19-AC90-F7D571B7F84D}"/>
              </a:ext>
            </a:extLst>
          </p:cNvPr>
          <p:cNvSpPr txBox="1"/>
          <p:nvPr/>
        </p:nvSpPr>
        <p:spPr>
          <a:xfrm>
            <a:off x="1556027" y="5776413"/>
            <a:ext cx="490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Actual price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E70C8-320A-49B2-9E33-9230654FDE80}"/>
              </a:ext>
            </a:extLst>
          </p:cNvPr>
          <p:cNvSpPr txBox="1"/>
          <p:nvPr/>
        </p:nvSpPr>
        <p:spPr>
          <a:xfrm rot="16200000">
            <a:off x="-777318" y="3320143"/>
            <a:ext cx="31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Predicted price change</a:t>
            </a:r>
          </a:p>
        </p:txBody>
      </p:sp>
      <p:sp>
        <p:nvSpPr>
          <p:cNvPr id="13" name="Arrow: Right 127">
            <a:extLst>
              <a:ext uri="{FF2B5EF4-FFF2-40B4-BE49-F238E27FC236}">
                <a16:creationId xmlns:a16="http://schemas.microsoft.com/office/drawing/2014/main" id="{6EB326A3-C1AF-4335-AA61-6FC76105923A}"/>
              </a:ext>
            </a:extLst>
          </p:cNvPr>
          <p:cNvSpPr/>
          <p:nvPr/>
        </p:nvSpPr>
        <p:spPr>
          <a:xfrm rot="18900000">
            <a:off x="976419" y="2653852"/>
            <a:ext cx="293231" cy="140907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Arrow: Right 128">
            <a:extLst>
              <a:ext uri="{FF2B5EF4-FFF2-40B4-BE49-F238E27FC236}">
                <a16:creationId xmlns:a16="http://schemas.microsoft.com/office/drawing/2014/main" id="{C0EE514F-8824-4B6D-B569-8E482A03FA97}"/>
              </a:ext>
            </a:extLst>
          </p:cNvPr>
          <p:cNvSpPr/>
          <p:nvPr/>
        </p:nvSpPr>
        <p:spPr>
          <a:xfrm rot="2700000">
            <a:off x="976419" y="4214859"/>
            <a:ext cx="293231" cy="140907"/>
          </a:xfrm>
          <a:prstGeom prst="rightArrow">
            <a:avLst>
              <a:gd name="adj1" fmla="val 34083"/>
              <a:gd name="adj2" fmla="val 64581"/>
            </a:avLst>
          </a:prstGeom>
          <a:noFill/>
          <a:ln w="12700" cap="flat" cmpd="sng" algn="ctr">
            <a:solidFill>
              <a:srgbClr val="EB040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Arrow: Right 129">
            <a:extLst>
              <a:ext uri="{FF2B5EF4-FFF2-40B4-BE49-F238E27FC236}">
                <a16:creationId xmlns:a16="http://schemas.microsoft.com/office/drawing/2014/main" id="{44D3BBE0-A513-43D7-AFD1-2CB700A8C79F}"/>
              </a:ext>
            </a:extLst>
          </p:cNvPr>
          <p:cNvSpPr/>
          <p:nvPr/>
        </p:nvSpPr>
        <p:spPr>
          <a:xfrm rot="18900000">
            <a:off x="5229492" y="5663247"/>
            <a:ext cx="293231" cy="140907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B0C85A"/>
          </a:solidFill>
          <a:ln w="1270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Arrow: Right 130">
            <a:extLst>
              <a:ext uri="{FF2B5EF4-FFF2-40B4-BE49-F238E27FC236}">
                <a16:creationId xmlns:a16="http://schemas.microsoft.com/office/drawing/2014/main" id="{9358700A-DE37-4620-8C5C-A7A598ED33A2}"/>
              </a:ext>
            </a:extLst>
          </p:cNvPr>
          <p:cNvSpPr/>
          <p:nvPr/>
        </p:nvSpPr>
        <p:spPr>
          <a:xfrm rot="2700000">
            <a:off x="2496437" y="5663247"/>
            <a:ext cx="293231" cy="140907"/>
          </a:xfrm>
          <a:prstGeom prst="rightArrow">
            <a:avLst>
              <a:gd name="adj1" fmla="val 34083"/>
              <a:gd name="adj2" fmla="val 64581"/>
            </a:avLst>
          </a:prstGeom>
          <a:solidFill>
            <a:srgbClr val="EB0402">
              <a:lumMod val="60000"/>
              <a:lumOff val="40000"/>
            </a:srgbClr>
          </a:solidFill>
          <a:ln w="1270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7" name="Graphic 131" descr="Badge Tick1 with solid fill">
            <a:extLst>
              <a:ext uri="{FF2B5EF4-FFF2-40B4-BE49-F238E27FC236}">
                <a16:creationId xmlns:a16="http://schemas.microsoft.com/office/drawing/2014/main" id="{71E627D0-0077-4EA8-BC99-7AABF65EE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87" y="1475455"/>
            <a:ext cx="468347" cy="468347"/>
          </a:xfrm>
          <a:prstGeom prst="rect">
            <a:avLst/>
          </a:prstGeom>
        </p:spPr>
      </p:pic>
      <p:pic>
        <p:nvPicPr>
          <p:cNvPr id="18" name="Graphic 132" descr="Badge Tick1 with solid fill">
            <a:extLst>
              <a:ext uri="{FF2B5EF4-FFF2-40B4-BE49-F238E27FC236}">
                <a16:creationId xmlns:a16="http://schemas.microsoft.com/office/drawing/2014/main" id="{9243ADB2-FA0F-4175-939C-D4EC263DF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526" y="5066210"/>
            <a:ext cx="468347" cy="468347"/>
          </a:xfrm>
          <a:prstGeom prst="rect">
            <a:avLst/>
          </a:prstGeom>
        </p:spPr>
      </p:pic>
      <p:pic>
        <p:nvPicPr>
          <p:cNvPr id="19" name="Graphic 133" descr="Badge Cross with solid fill">
            <a:extLst>
              <a:ext uri="{FF2B5EF4-FFF2-40B4-BE49-F238E27FC236}">
                <a16:creationId xmlns:a16="http://schemas.microsoft.com/office/drawing/2014/main" id="{D1EA6F17-F562-4D93-B29F-0D10375FB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4866" y="5066874"/>
            <a:ext cx="468347" cy="468347"/>
          </a:xfrm>
          <a:prstGeom prst="rect">
            <a:avLst/>
          </a:prstGeom>
        </p:spPr>
      </p:pic>
      <p:pic>
        <p:nvPicPr>
          <p:cNvPr id="20" name="Graphic 134" descr="Badge Cross with solid fill">
            <a:extLst>
              <a:ext uri="{FF2B5EF4-FFF2-40B4-BE49-F238E27FC236}">
                <a16:creationId xmlns:a16="http://schemas.microsoft.com/office/drawing/2014/main" id="{75EBD560-C46C-4A87-B7E4-8FB3DDC2B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6526" y="1459374"/>
            <a:ext cx="468347" cy="468347"/>
          </a:xfrm>
          <a:prstGeom prst="rect">
            <a:avLst/>
          </a:prstGeom>
        </p:spPr>
      </p:pic>
      <p:sp>
        <p:nvSpPr>
          <p:cNvPr id="21" name="Oval 135">
            <a:extLst>
              <a:ext uri="{FF2B5EF4-FFF2-40B4-BE49-F238E27FC236}">
                <a16:creationId xmlns:a16="http://schemas.microsoft.com/office/drawing/2014/main" id="{8D770DFA-2080-43C1-AE22-E05D2EFE0DB6}"/>
              </a:ext>
            </a:extLst>
          </p:cNvPr>
          <p:cNvSpPr/>
          <p:nvPr/>
        </p:nvSpPr>
        <p:spPr>
          <a:xfrm>
            <a:off x="5675022" y="3088449"/>
            <a:ext cx="156116" cy="156116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val 136">
            <a:extLst>
              <a:ext uri="{FF2B5EF4-FFF2-40B4-BE49-F238E27FC236}">
                <a16:creationId xmlns:a16="http://schemas.microsoft.com/office/drawing/2014/main" id="{8BF056E4-887F-4AD6-8CA9-105F7361B125}"/>
              </a:ext>
            </a:extLst>
          </p:cNvPr>
          <p:cNvSpPr/>
          <p:nvPr/>
        </p:nvSpPr>
        <p:spPr>
          <a:xfrm>
            <a:off x="5021843" y="2031025"/>
            <a:ext cx="234174" cy="234174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val 137">
            <a:extLst>
              <a:ext uri="{FF2B5EF4-FFF2-40B4-BE49-F238E27FC236}">
                <a16:creationId xmlns:a16="http://schemas.microsoft.com/office/drawing/2014/main" id="{1A3B5470-F2E5-41C3-AD8E-684CB3A49C14}"/>
              </a:ext>
            </a:extLst>
          </p:cNvPr>
          <p:cNvSpPr/>
          <p:nvPr/>
        </p:nvSpPr>
        <p:spPr>
          <a:xfrm>
            <a:off x="5875492" y="2194940"/>
            <a:ext cx="351260" cy="351260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val 138">
            <a:extLst>
              <a:ext uri="{FF2B5EF4-FFF2-40B4-BE49-F238E27FC236}">
                <a16:creationId xmlns:a16="http://schemas.microsoft.com/office/drawing/2014/main" id="{288B80DF-5C4B-451A-B8E9-08CAC9C8AAB8}"/>
              </a:ext>
            </a:extLst>
          </p:cNvPr>
          <p:cNvSpPr/>
          <p:nvPr/>
        </p:nvSpPr>
        <p:spPr>
          <a:xfrm>
            <a:off x="4684789" y="3337384"/>
            <a:ext cx="78058" cy="78058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EB3FBA-CA3A-4A4E-94DA-F9B41CFA5F5F}"/>
              </a:ext>
            </a:extLst>
          </p:cNvPr>
          <p:cNvSpPr txBox="1"/>
          <p:nvPr/>
        </p:nvSpPr>
        <p:spPr>
          <a:xfrm>
            <a:off x="4196901" y="1443294"/>
            <a:ext cx="213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Desired zone: </a:t>
            </a:r>
          </a:p>
          <a:p>
            <a:pPr algn="r"/>
            <a:r>
              <a:rPr lang="en-US" sz="1400" dirty="0">
                <a:solidFill>
                  <a:srgbClr val="B0C85A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true predicted growth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AC5CD-AAC0-47E3-8836-E5AF5D24E9B3}"/>
              </a:ext>
            </a:extLst>
          </p:cNvPr>
          <p:cNvSpPr txBox="1"/>
          <p:nvPr/>
        </p:nvSpPr>
        <p:spPr>
          <a:xfrm>
            <a:off x="1686277" y="1443294"/>
            <a:ext cx="213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Loss-making zone:</a:t>
            </a:r>
          </a:p>
          <a:p>
            <a:r>
              <a:rPr lang="en-US" sz="1400" dirty="0">
                <a:solidFill>
                  <a:srgbClr val="EB0402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growth</a:t>
            </a:r>
          </a:p>
        </p:txBody>
      </p:sp>
      <p:sp>
        <p:nvSpPr>
          <p:cNvPr id="27" name="Oval 141">
            <a:extLst>
              <a:ext uri="{FF2B5EF4-FFF2-40B4-BE49-F238E27FC236}">
                <a16:creationId xmlns:a16="http://schemas.microsoft.com/office/drawing/2014/main" id="{9351DC0D-7658-4F49-86AA-3283CB7411CD}"/>
              </a:ext>
            </a:extLst>
          </p:cNvPr>
          <p:cNvSpPr/>
          <p:nvPr/>
        </p:nvSpPr>
        <p:spPr>
          <a:xfrm>
            <a:off x="4129641" y="2246916"/>
            <a:ext cx="78058" cy="78058"/>
          </a:xfrm>
          <a:prstGeom prst="ellipse">
            <a:avLst/>
          </a:prstGeom>
          <a:solidFill>
            <a:srgbClr val="B0C85A"/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val 142">
            <a:extLst>
              <a:ext uri="{FF2B5EF4-FFF2-40B4-BE49-F238E27FC236}">
                <a16:creationId xmlns:a16="http://schemas.microsoft.com/office/drawing/2014/main" id="{AD6AB531-BFEB-4042-942F-CABA80DACBD9}"/>
              </a:ext>
            </a:extLst>
          </p:cNvPr>
          <p:cNvSpPr/>
          <p:nvPr/>
        </p:nvSpPr>
        <p:spPr>
          <a:xfrm>
            <a:off x="1565390" y="2147782"/>
            <a:ext cx="468347" cy="468347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val 143">
            <a:extLst>
              <a:ext uri="{FF2B5EF4-FFF2-40B4-BE49-F238E27FC236}">
                <a16:creationId xmlns:a16="http://schemas.microsoft.com/office/drawing/2014/main" id="{3E26EFCA-7C2A-4438-AE4C-DE6119D93E10}"/>
              </a:ext>
            </a:extLst>
          </p:cNvPr>
          <p:cNvSpPr/>
          <p:nvPr/>
        </p:nvSpPr>
        <p:spPr>
          <a:xfrm>
            <a:off x="3230831" y="2075084"/>
            <a:ext cx="234174" cy="234174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val 144">
            <a:extLst>
              <a:ext uri="{FF2B5EF4-FFF2-40B4-BE49-F238E27FC236}">
                <a16:creationId xmlns:a16="http://schemas.microsoft.com/office/drawing/2014/main" id="{8AB33D6A-5BE9-447E-8A3D-8CDF7EBF7C1B}"/>
              </a:ext>
            </a:extLst>
          </p:cNvPr>
          <p:cNvSpPr/>
          <p:nvPr/>
        </p:nvSpPr>
        <p:spPr>
          <a:xfrm>
            <a:off x="2246106" y="3013548"/>
            <a:ext cx="156116" cy="156116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val 145">
            <a:extLst>
              <a:ext uri="{FF2B5EF4-FFF2-40B4-BE49-F238E27FC236}">
                <a16:creationId xmlns:a16="http://schemas.microsoft.com/office/drawing/2014/main" id="{B071F8AE-AFC5-4AD4-A0CA-AB1547AD15D6}"/>
              </a:ext>
            </a:extLst>
          </p:cNvPr>
          <p:cNvSpPr/>
          <p:nvPr/>
        </p:nvSpPr>
        <p:spPr>
          <a:xfrm>
            <a:off x="3706672" y="3218424"/>
            <a:ext cx="78058" cy="78058"/>
          </a:xfrm>
          <a:prstGeom prst="ellipse">
            <a:avLst/>
          </a:prstGeom>
          <a:solidFill>
            <a:srgbClr val="EB0402">
              <a:lumMod val="60000"/>
              <a:lumOff val="4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val 146">
            <a:extLst>
              <a:ext uri="{FF2B5EF4-FFF2-40B4-BE49-F238E27FC236}">
                <a16:creationId xmlns:a16="http://schemas.microsoft.com/office/drawing/2014/main" id="{0F9E260A-CA9B-448A-996A-C0E6353EC329}"/>
              </a:ext>
            </a:extLst>
          </p:cNvPr>
          <p:cNvSpPr/>
          <p:nvPr/>
        </p:nvSpPr>
        <p:spPr>
          <a:xfrm>
            <a:off x="6258808" y="3648897"/>
            <a:ext cx="195145" cy="195145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val 147">
            <a:extLst>
              <a:ext uri="{FF2B5EF4-FFF2-40B4-BE49-F238E27FC236}">
                <a16:creationId xmlns:a16="http://schemas.microsoft.com/office/drawing/2014/main" id="{063458B6-F66E-4770-9EFC-D290D18C6587}"/>
              </a:ext>
            </a:extLst>
          </p:cNvPr>
          <p:cNvSpPr/>
          <p:nvPr/>
        </p:nvSpPr>
        <p:spPr>
          <a:xfrm>
            <a:off x="5835838" y="4686494"/>
            <a:ext cx="156116" cy="156116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val 148">
            <a:extLst>
              <a:ext uri="{FF2B5EF4-FFF2-40B4-BE49-F238E27FC236}">
                <a16:creationId xmlns:a16="http://schemas.microsoft.com/office/drawing/2014/main" id="{B48CCDFC-F504-4098-81A2-4267CD4A8608}"/>
              </a:ext>
            </a:extLst>
          </p:cNvPr>
          <p:cNvSpPr/>
          <p:nvPr/>
        </p:nvSpPr>
        <p:spPr>
          <a:xfrm>
            <a:off x="4751979" y="4164391"/>
            <a:ext cx="78058" cy="78058"/>
          </a:xfrm>
          <a:prstGeom prst="ellipse">
            <a:avLst/>
          </a:prstGeom>
          <a:solidFill>
            <a:srgbClr val="F3B552"/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val 149">
            <a:extLst>
              <a:ext uri="{FF2B5EF4-FFF2-40B4-BE49-F238E27FC236}">
                <a16:creationId xmlns:a16="http://schemas.microsoft.com/office/drawing/2014/main" id="{7E92B1D3-CDA9-4365-9F1E-47AC62E661FC}"/>
              </a:ext>
            </a:extLst>
          </p:cNvPr>
          <p:cNvSpPr/>
          <p:nvPr/>
        </p:nvSpPr>
        <p:spPr>
          <a:xfrm>
            <a:off x="1359963" y="4483477"/>
            <a:ext cx="156116" cy="156116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val 150">
            <a:extLst>
              <a:ext uri="{FF2B5EF4-FFF2-40B4-BE49-F238E27FC236}">
                <a16:creationId xmlns:a16="http://schemas.microsoft.com/office/drawing/2014/main" id="{1767F516-F085-4CD5-86D0-87954B60599D}"/>
              </a:ext>
            </a:extLst>
          </p:cNvPr>
          <p:cNvSpPr/>
          <p:nvPr/>
        </p:nvSpPr>
        <p:spPr>
          <a:xfrm>
            <a:off x="3131698" y="4573247"/>
            <a:ext cx="78058" cy="78058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val 151">
            <a:extLst>
              <a:ext uri="{FF2B5EF4-FFF2-40B4-BE49-F238E27FC236}">
                <a16:creationId xmlns:a16="http://schemas.microsoft.com/office/drawing/2014/main" id="{F28879C7-404B-4C66-9A49-016E7D1637C8}"/>
              </a:ext>
            </a:extLst>
          </p:cNvPr>
          <p:cNvSpPr/>
          <p:nvPr/>
        </p:nvSpPr>
        <p:spPr>
          <a:xfrm>
            <a:off x="2488432" y="4835951"/>
            <a:ext cx="156116" cy="156116"/>
          </a:xfrm>
          <a:prstGeom prst="ellipse">
            <a:avLst/>
          </a:prstGeom>
          <a:solidFill>
            <a:srgbClr val="FFFFFF">
              <a:lumMod val="65000"/>
            </a:srgbClr>
          </a:soli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D5246C-B3D9-4529-87D5-A020FD59590A}"/>
              </a:ext>
            </a:extLst>
          </p:cNvPr>
          <p:cNvSpPr txBox="1"/>
          <p:nvPr/>
        </p:nvSpPr>
        <p:spPr>
          <a:xfrm>
            <a:off x="1706104" y="5065817"/>
            <a:ext cx="186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Thanks for not predicting growth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54C60C-344E-4ED9-8A7D-03DB07A03CC9}"/>
              </a:ext>
            </a:extLst>
          </p:cNvPr>
          <p:cNvSpPr txBox="1"/>
          <p:nvPr/>
        </p:nvSpPr>
        <p:spPr>
          <a:xfrm>
            <a:off x="4178933" y="5065817"/>
            <a:ext cx="213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Opportunity to improve:</a:t>
            </a:r>
          </a:p>
          <a:p>
            <a:pPr algn="r"/>
            <a:r>
              <a:rPr lang="en-US" sz="1400" dirty="0">
                <a:solidFill>
                  <a:srgbClr val="F3B552">
                    <a:lumMod val="75000"/>
                  </a:srgb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false predicted drop</a:t>
            </a:r>
          </a:p>
        </p:txBody>
      </p:sp>
      <p:sp>
        <p:nvSpPr>
          <p:cNvPr id="40" name="Rectangle: Rounded Corners 154">
            <a:extLst>
              <a:ext uri="{FF2B5EF4-FFF2-40B4-BE49-F238E27FC236}">
                <a16:creationId xmlns:a16="http://schemas.microsoft.com/office/drawing/2014/main" id="{84BCB32A-7548-4137-9690-3B9D66FFE701}"/>
              </a:ext>
            </a:extLst>
          </p:cNvPr>
          <p:cNvSpPr/>
          <p:nvPr/>
        </p:nvSpPr>
        <p:spPr>
          <a:xfrm rot="19827233">
            <a:off x="2868836" y="3395762"/>
            <a:ext cx="2281489" cy="218094"/>
          </a:xfrm>
          <a:prstGeom prst="roundRect">
            <a:avLst>
              <a:gd name="adj" fmla="val 50000"/>
            </a:avLst>
          </a:prstGeom>
          <a:solidFill>
            <a:srgbClr val="91919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5052B3-1FC4-46FC-8C06-AD057240BAC3}"/>
              </a:ext>
            </a:extLst>
          </p:cNvPr>
          <p:cNvSpPr txBox="1"/>
          <p:nvPr/>
        </p:nvSpPr>
        <p:spPr>
          <a:xfrm>
            <a:off x="1662113" y="6284311"/>
            <a:ext cx="23474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The bigger size of the point means its impact on trading strategy</a:t>
            </a:r>
          </a:p>
        </p:txBody>
      </p:sp>
      <p:cxnSp>
        <p:nvCxnSpPr>
          <p:cNvPr id="42" name="Straight Arrow Connector 156">
            <a:extLst>
              <a:ext uri="{FF2B5EF4-FFF2-40B4-BE49-F238E27FC236}">
                <a16:creationId xmlns:a16="http://schemas.microsoft.com/office/drawing/2014/main" id="{8DD6EF9B-C65A-4663-9DD7-89F2EA58F2D0}"/>
              </a:ext>
            </a:extLst>
          </p:cNvPr>
          <p:cNvCxnSpPr>
            <a:cxnSpLocks/>
            <a:stCxn id="43" idx="3"/>
            <a:endCxn id="43" idx="7"/>
          </p:cNvCxnSpPr>
          <p:nvPr/>
        </p:nvCxnSpPr>
        <p:spPr>
          <a:xfrm flipV="1">
            <a:off x="1327487" y="6372171"/>
            <a:ext cx="275976" cy="27597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43" name="Oval 157">
            <a:extLst>
              <a:ext uri="{FF2B5EF4-FFF2-40B4-BE49-F238E27FC236}">
                <a16:creationId xmlns:a16="http://schemas.microsoft.com/office/drawing/2014/main" id="{76632237-71E3-42DC-BC2A-FD3957B74FDB}"/>
              </a:ext>
            </a:extLst>
          </p:cNvPr>
          <p:cNvSpPr/>
          <p:nvPr/>
        </p:nvSpPr>
        <p:spPr>
          <a:xfrm>
            <a:off x="1270330" y="6315014"/>
            <a:ext cx="390289" cy="390289"/>
          </a:xfrm>
          <a:prstGeom prst="ellipse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4" name="Straight Arrow Connector 158">
            <a:extLst>
              <a:ext uri="{FF2B5EF4-FFF2-40B4-BE49-F238E27FC236}">
                <a16:creationId xmlns:a16="http://schemas.microsoft.com/office/drawing/2014/main" id="{033C0090-5394-4574-9FED-1098FC3C20CE}"/>
              </a:ext>
            </a:extLst>
          </p:cNvPr>
          <p:cNvCxnSpPr>
            <a:cxnSpLocks/>
          </p:cNvCxnSpPr>
          <p:nvPr/>
        </p:nvCxnSpPr>
        <p:spPr>
          <a:xfrm>
            <a:off x="1276526" y="6122702"/>
            <a:ext cx="2733054" cy="0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5" name="Straight Arrow Connector 159">
            <a:extLst>
              <a:ext uri="{FF2B5EF4-FFF2-40B4-BE49-F238E27FC236}">
                <a16:creationId xmlns:a16="http://schemas.microsoft.com/office/drawing/2014/main" id="{843B3EEA-5E98-45B1-8871-A424055271B9}"/>
              </a:ext>
            </a:extLst>
          </p:cNvPr>
          <p:cNvCxnSpPr>
            <a:cxnSpLocks/>
          </p:cNvCxnSpPr>
          <p:nvPr/>
        </p:nvCxnSpPr>
        <p:spPr>
          <a:xfrm>
            <a:off x="4009580" y="6122702"/>
            <a:ext cx="2733054" cy="0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6" name="Straight Arrow Connector 160">
            <a:extLst>
              <a:ext uri="{FF2B5EF4-FFF2-40B4-BE49-F238E27FC236}">
                <a16:creationId xmlns:a16="http://schemas.microsoft.com/office/drawing/2014/main" id="{DB399180-EF8F-49C8-828C-7CE62A92E720}"/>
              </a:ext>
            </a:extLst>
          </p:cNvPr>
          <p:cNvCxnSpPr>
            <a:cxnSpLocks/>
          </p:cNvCxnSpPr>
          <p:nvPr/>
        </p:nvCxnSpPr>
        <p:spPr>
          <a:xfrm flipV="1">
            <a:off x="608752" y="3504809"/>
            <a:ext cx="0" cy="1561008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Straight Arrow Connector 161">
            <a:extLst>
              <a:ext uri="{FF2B5EF4-FFF2-40B4-BE49-F238E27FC236}">
                <a16:creationId xmlns:a16="http://schemas.microsoft.com/office/drawing/2014/main" id="{EC02EA9E-A9D4-40D1-AEAC-EB627EDBD9FD}"/>
              </a:ext>
            </a:extLst>
          </p:cNvPr>
          <p:cNvCxnSpPr>
            <a:cxnSpLocks/>
          </p:cNvCxnSpPr>
          <p:nvPr/>
        </p:nvCxnSpPr>
        <p:spPr>
          <a:xfrm flipV="1">
            <a:off x="608752" y="1943802"/>
            <a:ext cx="0" cy="1561007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8" name="Straight Connector 162">
            <a:extLst>
              <a:ext uri="{FF2B5EF4-FFF2-40B4-BE49-F238E27FC236}">
                <a16:creationId xmlns:a16="http://schemas.microsoft.com/office/drawing/2014/main" id="{76BE160F-9DF3-4AEF-9919-D8376E510BFF}"/>
              </a:ext>
            </a:extLst>
          </p:cNvPr>
          <p:cNvCxnSpPr>
            <a:cxnSpLocks/>
          </p:cNvCxnSpPr>
          <p:nvPr/>
        </p:nvCxnSpPr>
        <p:spPr>
          <a:xfrm>
            <a:off x="4009580" y="6064971"/>
            <a:ext cx="0" cy="12057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9" name="Straight Connector 163">
            <a:extLst>
              <a:ext uri="{FF2B5EF4-FFF2-40B4-BE49-F238E27FC236}">
                <a16:creationId xmlns:a16="http://schemas.microsoft.com/office/drawing/2014/main" id="{0E893F86-EC14-4B10-A29F-007EFF748F9A}"/>
              </a:ext>
            </a:extLst>
          </p:cNvPr>
          <p:cNvCxnSpPr>
            <a:cxnSpLocks/>
          </p:cNvCxnSpPr>
          <p:nvPr/>
        </p:nvCxnSpPr>
        <p:spPr>
          <a:xfrm>
            <a:off x="549547" y="3504809"/>
            <a:ext cx="11708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0" name="Rectangle 164">
            <a:extLst>
              <a:ext uri="{FF2B5EF4-FFF2-40B4-BE49-F238E27FC236}">
                <a16:creationId xmlns:a16="http://schemas.microsoft.com/office/drawing/2014/main" id="{23919793-6236-4EDA-BADB-269240058A61}"/>
              </a:ext>
            </a:extLst>
          </p:cNvPr>
          <p:cNvSpPr/>
          <p:nvPr/>
        </p:nvSpPr>
        <p:spPr>
          <a:xfrm rot="19808392">
            <a:off x="2490910" y="3334079"/>
            <a:ext cx="3037339" cy="3414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Times New Roman" panose="02020603050405020304" pitchFamily="18" charset="0"/>
              </a:rPr>
              <a:t>Absolutely precise prediction </a:t>
            </a:r>
          </a:p>
        </p:txBody>
      </p:sp>
      <p:sp>
        <p:nvSpPr>
          <p:cNvPr id="51" name="Номер слайда 2">
            <a:extLst>
              <a:ext uri="{FF2B5EF4-FFF2-40B4-BE49-F238E27FC236}">
                <a16:creationId xmlns:a16="http://schemas.microsoft.com/office/drawing/2014/main" id="{E4CE87C9-4D3E-443D-95C1-F117A85E0B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4" name="Graphic 131" descr="Badge Tick1 with solid fill">
            <a:extLst>
              <a:ext uri="{FF2B5EF4-FFF2-40B4-BE49-F238E27FC236}">
                <a16:creationId xmlns:a16="http://schemas.microsoft.com/office/drawing/2014/main" id="{8F693C91-4895-4039-AE09-8561AFEEF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2544" y="1475455"/>
            <a:ext cx="468347" cy="468347"/>
          </a:xfrm>
          <a:prstGeom prst="rect">
            <a:avLst/>
          </a:prstGeom>
        </p:spPr>
      </p:pic>
      <p:pic>
        <p:nvPicPr>
          <p:cNvPr id="55" name="Graphic 134" descr="Badge Cross with solid fill">
            <a:extLst>
              <a:ext uri="{FF2B5EF4-FFF2-40B4-BE49-F238E27FC236}">
                <a16:creationId xmlns:a16="http://schemas.microsoft.com/office/drawing/2014/main" id="{8D5F1044-065A-4496-AADA-0E10AD9C9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640" y="1459374"/>
            <a:ext cx="468347" cy="468347"/>
          </a:xfrm>
          <a:prstGeom prst="rect">
            <a:avLst/>
          </a:prstGeom>
        </p:spPr>
      </p:pic>
      <p:pic>
        <p:nvPicPr>
          <p:cNvPr id="56" name="Graphic 133" descr="Badge Cross with solid fill">
            <a:extLst>
              <a:ext uri="{FF2B5EF4-FFF2-40B4-BE49-F238E27FC236}">
                <a16:creationId xmlns:a16="http://schemas.microsoft.com/office/drawing/2014/main" id="{FEF862CD-BA7D-427A-9DD4-B57143403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3806" y="5830797"/>
            <a:ext cx="468347" cy="468347"/>
          </a:xfrm>
          <a:prstGeom prst="rect">
            <a:avLst/>
          </a:prstGeom>
        </p:spPr>
      </p:pic>
      <p:pic>
        <p:nvPicPr>
          <p:cNvPr id="57" name="Graphic 132" descr="Badge Tick1 with solid fill">
            <a:extLst>
              <a:ext uri="{FF2B5EF4-FFF2-40B4-BE49-F238E27FC236}">
                <a16:creationId xmlns:a16="http://schemas.microsoft.com/office/drawing/2014/main" id="{1423D0DC-B851-4279-8803-473143FA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0640" y="5846667"/>
            <a:ext cx="468347" cy="4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4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6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8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4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6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8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4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6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8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4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6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8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2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4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6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8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2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4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/>
      <p:bldP spid="43" grpId="0" animBg="1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94D0DAE6-80D0-4F03-BF11-4303391AE597}"/>
              </a:ext>
            </a:extLst>
          </p:cNvPr>
          <p:cNvSpPr/>
          <p:nvPr/>
        </p:nvSpPr>
        <p:spPr>
          <a:xfrm>
            <a:off x="623888" y="4062097"/>
            <a:ext cx="2016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099522-0B06-4BD6-B7C4-E881F4FC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Prices to predict prices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8" name="Rectangle: Rounded Corners 7">
            <a:extLst>
              <a:ext uri="{FF2B5EF4-FFF2-40B4-BE49-F238E27FC236}">
                <a16:creationId xmlns:a16="http://schemas.microsoft.com/office/drawing/2014/main" id="{4166B3F3-2E9A-404B-BB8B-719E989DEF24}"/>
              </a:ext>
            </a:extLst>
          </p:cNvPr>
          <p:cNvSpPr/>
          <p:nvPr/>
        </p:nvSpPr>
        <p:spPr>
          <a:xfrm>
            <a:off x="623888" y="4062097"/>
            <a:ext cx="2016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Only prices</a:t>
            </a:r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ABED337D-875C-4FFF-ACBF-AD56B2278E92}"/>
              </a:ext>
            </a:extLst>
          </p:cNvPr>
          <p:cNvSpPr/>
          <p:nvPr/>
        </p:nvSpPr>
        <p:spPr>
          <a:xfrm>
            <a:off x="3456405" y="3788600"/>
            <a:ext cx="2448000" cy="10080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9" name="Gleichschenkliges Dreieck 17">
            <a:extLst>
              <a:ext uri="{FF2B5EF4-FFF2-40B4-BE49-F238E27FC236}">
                <a16:creationId xmlns:a16="http://schemas.microsoft.com/office/drawing/2014/main" id="{DE4F6E9F-CA91-4342-A07B-542EBA75E264}"/>
              </a:ext>
            </a:extLst>
          </p:cNvPr>
          <p:cNvSpPr/>
          <p:nvPr/>
        </p:nvSpPr>
        <p:spPr bwMode="ltGray">
          <a:xfrm rot="5400000">
            <a:off x="6309802" y="3759481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0" name="Gleichschenkliges Dreieck 17">
            <a:extLst>
              <a:ext uri="{FF2B5EF4-FFF2-40B4-BE49-F238E27FC236}">
                <a16:creationId xmlns:a16="http://schemas.microsoft.com/office/drawing/2014/main" id="{50B18BDE-C4B0-46B9-B59D-EB0381AE7DF3}"/>
              </a:ext>
            </a:extLst>
          </p:cNvPr>
          <p:cNvSpPr/>
          <p:nvPr/>
        </p:nvSpPr>
        <p:spPr bwMode="ltGray">
          <a:xfrm rot="5400000">
            <a:off x="6309802" y="4192118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1" name="Gleichschenkliges Dreieck 17">
            <a:extLst>
              <a:ext uri="{FF2B5EF4-FFF2-40B4-BE49-F238E27FC236}">
                <a16:creationId xmlns:a16="http://schemas.microsoft.com/office/drawing/2014/main" id="{6D7F83A0-0DEE-44BC-A91D-60F065432427}"/>
              </a:ext>
            </a:extLst>
          </p:cNvPr>
          <p:cNvSpPr/>
          <p:nvPr/>
        </p:nvSpPr>
        <p:spPr bwMode="ltGray">
          <a:xfrm rot="5400000">
            <a:off x="6309802" y="4624118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0" name="Gleichschenkliges Dreieck 17">
            <a:extLst>
              <a:ext uri="{FF2B5EF4-FFF2-40B4-BE49-F238E27FC236}">
                <a16:creationId xmlns:a16="http://schemas.microsoft.com/office/drawing/2014/main" id="{7C50A711-DC69-4A24-9456-964A67D7BD7C}"/>
              </a:ext>
            </a:extLst>
          </p:cNvPr>
          <p:cNvSpPr/>
          <p:nvPr/>
        </p:nvSpPr>
        <p:spPr bwMode="ltGray">
          <a:xfrm rot="5400000">
            <a:off x="2842208" y="4192118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F286D608-E597-44F5-84EE-2A25422F5E6D}"/>
              </a:ext>
            </a:extLst>
          </p:cNvPr>
          <p:cNvSpPr/>
          <p:nvPr/>
        </p:nvSpPr>
        <p:spPr>
          <a:xfrm>
            <a:off x="3456405" y="3788600"/>
            <a:ext cx="2448000" cy="10080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ARIMA</a:t>
            </a:r>
          </a:p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(simple time series model) </a:t>
            </a: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39BF1C0D-969A-4032-B29F-FA5762F71C94}"/>
              </a:ext>
            </a:extLst>
          </p:cNvPr>
          <p:cNvSpPr/>
          <p:nvPr/>
        </p:nvSpPr>
        <p:spPr>
          <a:xfrm>
            <a:off x="624608" y="1503725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Input data</a:t>
            </a:r>
          </a:p>
        </p:txBody>
      </p:sp>
      <p:cxnSp>
        <p:nvCxnSpPr>
          <p:cNvPr id="24" name="Gerader Verbinder 335">
            <a:extLst>
              <a:ext uri="{FF2B5EF4-FFF2-40B4-BE49-F238E27FC236}">
                <a16:creationId xmlns:a16="http://schemas.microsoft.com/office/drawing/2014/main" id="{E0C9D1CF-6BC2-49D1-81FA-13B7998C3ADC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974F968F-9970-4699-A04D-D1CCCD5E5D11}"/>
              </a:ext>
            </a:extLst>
          </p:cNvPr>
          <p:cNvSpPr/>
          <p:nvPr/>
        </p:nvSpPr>
        <p:spPr>
          <a:xfrm>
            <a:off x="3456405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25" name="Gerader Verbinder 335">
            <a:extLst>
              <a:ext uri="{FF2B5EF4-FFF2-40B4-BE49-F238E27FC236}">
                <a16:creationId xmlns:a16="http://schemas.microsoft.com/office/drawing/2014/main" id="{7B4230A5-742D-4E76-BCA5-0B76B5E2EDD7}"/>
              </a:ext>
            </a:extLst>
          </p:cNvPr>
          <p:cNvCxnSpPr>
            <a:cxnSpLocks/>
          </p:cNvCxnSpPr>
          <p:nvPr/>
        </p:nvCxnSpPr>
        <p:spPr bwMode="gray">
          <a:xfrm>
            <a:off x="3456405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A480FA74-B38F-4C50-9DFB-B3A40D2FFEDE}"/>
              </a:ext>
            </a:extLst>
          </p:cNvPr>
          <p:cNvSpPr/>
          <p:nvPr/>
        </p:nvSpPr>
        <p:spPr>
          <a:xfrm>
            <a:off x="6288202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Output prediction</a:t>
            </a:r>
          </a:p>
        </p:txBody>
      </p:sp>
      <p:cxnSp>
        <p:nvCxnSpPr>
          <p:cNvPr id="26" name="Gerader Verbinder 335">
            <a:extLst>
              <a:ext uri="{FF2B5EF4-FFF2-40B4-BE49-F238E27FC236}">
                <a16:creationId xmlns:a16="http://schemas.microsoft.com/office/drawing/2014/main" id="{398E5AE6-E65E-47DA-9FE9-D263326A8316}"/>
              </a:ext>
            </a:extLst>
          </p:cNvPr>
          <p:cNvCxnSpPr>
            <a:cxnSpLocks/>
          </p:cNvCxnSpPr>
          <p:nvPr/>
        </p:nvCxnSpPr>
        <p:spPr bwMode="gray">
          <a:xfrm>
            <a:off x="6288202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CD5AE8DC-F504-4BA4-9CEF-52AC5B2512E7}"/>
              </a:ext>
            </a:extLst>
          </p:cNvPr>
          <p:cNvSpPr/>
          <p:nvPr/>
        </p:nvSpPr>
        <p:spPr>
          <a:xfrm>
            <a:off x="9120000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How to apply</a:t>
            </a:r>
          </a:p>
        </p:txBody>
      </p:sp>
      <p:cxnSp>
        <p:nvCxnSpPr>
          <p:cNvPr id="27" name="Gerader Verbinder 335">
            <a:extLst>
              <a:ext uri="{FF2B5EF4-FFF2-40B4-BE49-F238E27FC236}">
                <a16:creationId xmlns:a16="http://schemas.microsoft.com/office/drawing/2014/main" id="{807B8AFE-A3F7-488A-9144-C54C0CB60EC0}"/>
              </a:ext>
            </a:extLst>
          </p:cNvPr>
          <p:cNvCxnSpPr>
            <a:cxnSpLocks/>
          </p:cNvCxnSpPr>
          <p:nvPr/>
        </p:nvCxnSpPr>
        <p:spPr bwMode="gray">
          <a:xfrm>
            <a:off x="9120000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0A41326-7E42-431C-9557-A3CBB79DF050}"/>
              </a:ext>
            </a:extLst>
          </p:cNvPr>
          <p:cNvGrpSpPr/>
          <p:nvPr/>
        </p:nvGrpSpPr>
        <p:grpSpPr>
          <a:xfrm>
            <a:off x="6744071" y="3646318"/>
            <a:ext cx="4822952" cy="1296637"/>
            <a:chOff x="6744071" y="3658466"/>
            <a:chExt cx="4822952" cy="1296637"/>
          </a:xfrm>
        </p:grpSpPr>
        <p:sp>
          <p:nvSpPr>
            <p:cNvPr id="29" name="Rectangle: Rounded Corners 7">
              <a:extLst>
                <a:ext uri="{FF2B5EF4-FFF2-40B4-BE49-F238E27FC236}">
                  <a16:creationId xmlns:a16="http://schemas.microsoft.com/office/drawing/2014/main" id="{DD0041ED-3153-40F3-966E-20D200D81123}"/>
                </a:ext>
              </a:extLst>
            </p:cNvPr>
            <p:cNvSpPr/>
            <p:nvPr/>
          </p:nvSpPr>
          <p:spPr>
            <a:xfrm>
              <a:off x="6744071" y="4523103"/>
              <a:ext cx="2014811" cy="432000"/>
            </a:xfrm>
            <a:prstGeom prst="rect">
              <a:avLst/>
            </a:prstGeom>
            <a:solidFill>
              <a:srgbClr val="FE5E5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Price fall</a:t>
              </a:r>
            </a:p>
          </p:txBody>
        </p:sp>
        <p:sp>
          <p:nvSpPr>
            <p:cNvPr id="30" name="Rectangle: Rounded Corners 7">
              <a:extLst>
                <a:ext uri="{FF2B5EF4-FFF2-40B4-BE49-F238E27FC236}">
                  <a16:creationId xmlns:a16="http://schemas.microsoft.com/office/drawing/2014/main" id="{6F02DB03-072F-47D6-87F2-5D0CB6EA325E}"/>
                </a:ext>
              </a:extLst>
            </p:cNvPr>
            <p:cNvSpPr/>
            <p:nvPr/>
          </p:nvSpPr>
          <p:spPr>
            <a:xfrm>
              <a:off x="6744071" y="4090466"/>
              <a:ext cx="2014811" cy="432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Zero growth</a:t>
              </a:r>
            </a:p>
          </p:txBody>
        </p:sp>
        <p:sp>
          <p:nvSpPr>
            <p:cNvPr id="32" name="Rectangle: Rounded Corners 7">
              <a:extLst>
                <a:ext uri="{FF2B5EF4-FFF2-40B4-BE49-F238E27FC236}">
                  <a16:creationId xmlns:a16="http://schemas.microsoft.com/office/drawing/2014/main" id="{CA4A753A-388E-4A8A-A908-C2834102FE69}"/>
                </a:ext>
              </a:extLst>
            </p:cNvPr>
            <p:cNvSpPr/>
            <p:nvPr/>
          </p:nvSpPr>
          <p:spPr>
            <a:xfrm>
              <a:off x="6744071" y="3658466"/>
              <a:ext cx="2014811" cy="432000"/>
            </a:xfrm>
            <a:prstGeom prst="rect">
              <a:avLst/>
            </a:prstGeom>
            <a:solidFill>
              <a:srgbClr val="B0C8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Price rise</a:t>
              </a:r>
            </a:p>
          </p:txBody>
        </p:sp>
        <p:sp>
          <p:nvSpPr>
            <p:cNvPr id="33" name="Rectangle: Rounded Corners 7">
              <a:extLst>
                <a:ext uri="{FF2B5EF4-FFF2-40B4-BE49-F238E27FC236}">
                  <a16:creationId xmlns:a16="http://schemas.microsoft.com/office/drawing/2014/main" id="{BBCF62C8-8471-40F4-9A2B-0E31AECEAF28}"/>
                </a:ext>
              </a:extLst>
            </p:cNvPr>
            <p:cNvSpPr/>
            <p:nvPr/>
          </p:nvSpPr>
          <p:spPr>
            <a:xfrm>
              <a:off x="9120001" y="4090466"/>
              <a:ext cx="2447022" cy="864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Do nothing</a:t>
              </a:r>
            </a:p>
          </p:txBody>
        </p:sp>
        <p:sp>
          <p:nvSpPr>
            <p:cNvPr id="34" name="Rectangle: Rounded Corners 7">
              <a:extLst>
                <a:ext uri="{FF2B5EF4-FFF2-40B4-BE49-F238E27FC236}">
                  <a16:creationId xmlns:a16="http://schemas.microsoft.com/office/drawing/2014/main" id="{8AAC347C-879B-4B91-BDDE-FE3C64817659}"/>
                </a:ext>
              </a:extLst>
            </p:cNvPr>
            <p:cNvSpPr/>
            <p:nvPr/>
          </p:nvSpPr>
          <p:spPr>
            <a:xfrm>
              <a:off x="9120001" y="3658466"/>
              <a:ext cx="2447022" cy="432000"/>
            </a:xfrm>
            <a:prstGeom prst="rect">
              <a:avLst/>
            </a:prstGeom>
            <a:solidFill>
              <a:srgbClr val="B0C8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Buy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6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099522-0B06-4BD6-B7C4-E881F4FC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Basic statistics model – ARIMA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6EC57A-4CB2-42B9-B930-54B77295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8" y="1484245"/>
            <a:ext cx="8905384" cy="4753043"/>
          </a:xfrm>
          <a:prstGeom prst="rect">
            <a:avLst/>
          </a:prstGeom>
        </p:spPr>
      </p:pic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E4237B33-DECB-44C2-A2F5-ECEF59A64CE5}"/>
              </a:ext>
            </a:extLst>
          </p:cNvPr>
          <p:cNvSpPr/>
          <p:nvPr/>
        </p:nvSpPr>
        <p:spPr>
          <a:xfrm>
            <a:off x="9552112" y="2061344"/>
            <a:ext cx="2819469" cy="86409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Naïve prediction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290709EE-D188-45C1-9C4D-69D33BF3368F}"/>
              </a:ext>
            </a:extLst>
          </p:cNvPr>
          <p:cNvSpPr/>
          <p:nvPr/>
        </p:nvSpPr>
        <p:spPr>
          <a:xfrm>
            <a:off x="9541226" y="3140968"/>
            <a:ext cx="2819469" cy="122413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Model predict almost no changes</a:t>
            </a:r>
          </a:p>
        </p:txBody>
      </p:sp>
    </p:spTree>
    <p:extLst>
      <p:ext uri="{BB962C8B-B14F-4D97-AF65-F5344CB8AC3E}">
        <p14:creationId xmlns:p14="http://schemas.microsoft.com/office/powerpoint/2010/main" val="210688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Simple model is not sufficient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1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5480" y="6386446"/>
            <a:ext cx="8423845" cy="325438"/>
          </a:xfrm>
        </p:spPr>
        <p:txBody>
          <a:bodyPr/>
          <a:lstStyle/>
          <a:p>
            <a:pPr algn="l"/>
            <a:r>
              <a:rPr lang="en-US" sz="1200" dirty="0"/>
              <a:t>* - according to literature</a:t>
            </a:r>
            <a:endParaRPr lang="ru-RU" sz="12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Rectangle: Rounded Corners 64">
            <a:extLst>
              <a:ext uri="{FF2B5EF4-FFF2-40B4-BE49-F238E27FC236}">
                <a16:creationId xmlns:a16="http://schemas.microsoft.com/office/drawing/2014/main" id="{B3E131E9-916E-487C-891A-A43DBAB4ACDC}"/>
              </a:ext>
            </a:extLst>
          </p:cNvPr>
          <p:cNvSpPr/>
          <p:nvPr/>
        </p:nvSpPr>
        <p:spPr>
          <a:xfrm>
            <a:off x="7283336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Price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Prices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Trading volumes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Technical indicators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News texts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News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Analyst reviews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b="1" i="1" dirty="0">
                <a:solidFill>
                  <a:schemeClr val="bg1"/>
                </a:solidFill>
              </a:rPr>
              <a:t>Financial data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Fundamental data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Valuation multiples, DCF</a:t>
            </a:r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4AFF9A98-C671-483F-84B5-C185491DC129}"/>
              </a:ext>
            </a:extLst>
          </p:cNvPr>
          <p:cNvSpPr/>
          <p:nvPr/>
        </p:nvSpPr>
        <p:spPr>
          <a:xfrm>
            <a:off x="624608" y="1484312"/>
            <a:ext cx="2448000" cy="864568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800" b="1" i="1" dirty="0">
                <a:solidFill>
                  <a:schemeClr val="bg1"/>
                </a:solidFill>
              </a:rPr>
              <a:t>Input data</a:t>
            </a:r>
          </a:p>
        </p:txBody>
      </p:sp>
      <p:pic>
        <p:nvPicPr>
          <p:cNvPr id="21" name="Graphic 131" descr="Badge Tick1 with solid fill">
            <a:extLst>
              <a:ext uri="{FF2B5EF4-FFF2-40B4-BE49-F238E27FC236}">
                <a16:creationId xmlns:a16="http://schemas.microsoft.com/office/drawing/2014/main" id="{82FCCE04-1D47-4CCB-B46C-3B43F102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000" y="2102788"/>
            <a:ext cx="360000" cy="360000"/>
          </a:xfrm>
          <a:prstGeom prst="rect">
            <a:avLst/>
          </a:prstGeom>
        </p:spPr>
      </p:pic>
      <p:pic>
        <p:nvPicPr>
          <p:cNvPr id="22" name="Graphic 134" descr="Badge Cross with solid fill">
            <a:extLst>
              <a:ext uri="{FF2B5EF4-FFF2-40B4-BE49-F238E27FC236}">
                <a16:creationId xmlns:a16="http://schemas.microsoft.com/office/drawing/2014/main" id="{0B661E4A-8D0B-4852-80D5-1A9EB599E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1000" y="5033259"/>
            <a:ext cx="360000" cy="360000"/>
          </a:xfrm>
          <a:prstGeom prst="rect">
            <a:avLst/>
          </a:prstGeom>
        </p:spPr>
      </p:pic>
      <p:pic>
        <p:nvPicPr>
          <p:cNvPr id="27" name="Graphic 131" descr="Badge Tick1 with solid fill">
            <a:extLst>
              <a:ext uri="{FF2B5EF4-FFF2-40B4-BE49-F238E27FC236}">
                <a16:creationId xmlns:a16="http://schemas.microsoft.com/office/drawing/2014/main" id="{EF90C260-7D82-4CEF-8450-130111C1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8192" y="2921095"/>
            <a:ext cx="360000" cy="360000"/>
          </a:xfrm>
          <a:prstGeom prst="rect">
            <a:avLst/>
          </a:prstGeom>
        </p:spPr>
      </p:pic>
      <p:pic>
        <p:nvPicPr>
          <p:cNvPr id="28" name="Graphic 131" descr="Badge Tick1 with solid fill">
            <a:extLst>
              <a:ext uri="{FF2B5EF4-FFF2-40B4-BE49-F238E27FC236}">
                <a16:creationId xmlns:a16="http://schemas.microsoft.com/office/drawing/2014/main" id="{C853E6C5-1F8B-4028-BFB8-FBF9D051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8192" y="3765411"/>
            <a:ext cx="360000" cy="360000"/>
          </a:xfrm>
          <a:prstGeom prst="rect">
            <a:avLst/>
          </a:prstGeom>
        </p:spPr>
      </p:pic>
      <p:pic>
        <p:nvPicPr>
          <p:cNvPr id="30" name="Graphic 131" descr="Badge Tick1 with solid fill">
            <a:extLst>
              <a:ext uri="{FF2B5EF4-FFF2-40B4-BE49-F238E27FC236}">
                <a16:creationId xmlns:a16="http://schemas.microsoft.com/office/drawing/2014/main" id="{76D48D43-5583-4FF0-996F-40AE468E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8192" y="4174921"/>
            <a:ext cx="360000" cy="360000"/>
          </a:xfrm>
          <a:prstGeom prst="rect">
            <a:avLst/>
          </a:prstGeom>
        </p:spPr>
      </p:pic>
      <p:pic>
        <p:nvPicPr>
          <p:cNvPr id="31" name="Graphic 134" descr="Badge Cross with solid fill">
            <a:extLst>
              <a:ext uri="{FF2B5EF4-FFF2-40B4-BE49-F238E27FC236}">
                <a16:creationId xmlns:a16="http://schemas.microsoft.com/office/drawing/2014/main" id="{EE9E93C2-C281-4428-B157-5DC49E432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1000" y="5445224"/>
            <a:ext cx="360000" cy="360000"/>
          </a:xfrm>
          <a:prstGeom prst="rect">
            <a:avLst/>
          </a:prstGeom>
        </p:spPr>
      </p:pic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373371FD-3AB0-40D0-A884-50EC6C7E0013}"/>
              </a:ext>
            </a:extLst>
          </p:cNvPr>
          <p:cNvSpPr/>
          <p:nvPr/>
        </p:nvSpPr>
        <p:spPr>
          <a:xfrm>
            <a:off x="5663952" y="2050956"/>
            <a:ext cx="1151904" cy="461006"/>
          </a:xfrm>
          <a:prstGeom prst="round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Obviously</a:t>
            </a:r>
          </a:p>
        </p:txBody>
      </p:sp>
      <p:sp>
        <p:nvSpPr>
          <p:cNvPr id="33" name="Rectangle: Rounded Corners 7">
            <a:extLst>
              <a:ext uri="{FF2B5EF4-FFF2-40B4-BE49-F238E27FC236}">
                <a16:creationId xmlns:a16="http://schemas.microsoft.com/office/drawing/2014/main" id="{E394D01C-7068-4418-A2D1-3E95E819839B}"/>
              </a:ext>
            </a:extLst>
          </p:cNvPr>
          <p:cNvSpPr/>
          <p:nvPr/>
        </p:nvSpPr>
        <p:spPr>
          <a:xfrm>
            <a:off x="3935760" y="2870592"/>
            <a:ext cx="2880096" cy="461006"/>
          </a:xfrm>
          <a:prstGeom prst="round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Including increase accuracy*</a:t>
            </a:r>
          </a:p>
        </p:txBody>
      </p:sp>
      <p:sp>
        <p:nvSpPr>
          <p:cNvPr id="34" name="Rectangle: Rounded Corners 7">
            <a:extLst>
              <a:ext uri="{FF2B5EF4-FFF2-40B4-BE49-F238E27FC236}">
                <a16:creationId xmlns:a16="http://schemas.microsoft.com/office/drawing/2014/main" id="{C6C9B4BA-F72B-46B8-AFF2-44BDB83D6ACE}"/>
              </a:ext>
            </a:extLst>
          </p:cNvPr>
          <p:cNvSpPr/>
          <p:nvPr/>
        </p:nvSpPr>
        <p:spPr>
          <a:xfrm>
            <a:off x="4822014" y="3717032"/>
            <a:ext cx="1993842" cy="867213"/>
          </a:xfrm>
          <a:prstGeom prst="round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Significantly increase accuracy*</a:t>
            </a:r>
          </a:p>
        </p:txBody>
      </p:sp>
      <p:sp>
        <p:nvSpPr>
          <p:cNvPr id="36" name="Rectangle: Rounded Corners 7">
            <a:extLst>
              <a:ext uri="{FF2B5EF4-FFF2-40B4-BE49-F238E27FC236}">
                <a16:creationId xmlns:a16="http://schemas.microsoft.com/office/drawing/2014/main" id="{501E8CAC-FD1F-40EA-9FB9-33A80DB08AFD}"/>
              </a:ext>
            </a:extLst>
          </p:cNvPr>
          <p:cNvSpPr/>
          <p:nvPr/>
        </p:nvSpPr>
        <p:spPr>
          <a:xfrm>
            <a:off x="5375920" y="4941168"/>
            <a:ext cx="1439936" cy="867213"/>
          </a:xfrm>
          <a:prstGeom prst="round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Sparse data, </a:t>
            </a:r>
            <a:endParaRPr lang="ru-RU" dirty="0">
              <a:solidFill>
                <a:schemeClr val="bg1"/>
              </a:solidFill>
            </a:endParaRPr>
          </a:p>
          <a:p>
            <a:pPr algn="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per quarter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8775D10-8915-45E1-B571-8B95A7C2F086}"/>
              </a:ext>
            </a:extLst>
          </p:cNvPr>
          <p:cNvSpPr/>
          <p:nvPr/>
        </p:nvSpPr>
        <p:spPr>
          <a:xfrm>
            <a:off x="1611441" y="2738438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38" name="Picture 9" descr="Icon&#10;&#10;Description automatically generated">
            <a:extLst>
              <a:ext uri="{FF2B5EF4-FFF2-40B4-BE49-F238E27FC236}">
                <a16:creationId xmlns:a16="http://schemas.microsoft.com/office/drawing/2014/main" id="{F523AC49-0B88-4BDB-8DC7-F4BF86AD59C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649207"/>
            <a:ext cx="720000" cy="720000"/>
          </a:xfrm>
          <a:prstGeom prst="rect">
            <a:avLst/>
          </a:prstGeom>
        </p:spPr>
      </p:pic>
      <p:sp>
        <p:nvSpPr>
          <p:cNvPr id="39" name="Rectangle 10">
            <a:extLst>
              <a:ext uri="{FF2B5EF4-FFF2-40B4-BE49-F238E27FC236}">
                <a16:creationId xmlns:a16="http://schemas.microsoft.com/office/drawing/2014/main" id="{7EC0C25C-81BB-4388-887D-871C3129B339}"/>
              </a:ext>
            </a:extLst>
          </p:cNvPr>
          <p:cNvSpPr/>
          <p:nvPr/>
        </p:nvSpPr>
        <p:spPr>
          <a:xfrm>
            <a:off x="1611441" y="3793046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40" name="Picture 11" descr="Icon&#10;&#10;Description automatically generated">
            <a:extLst>
              <a:ext uri="{FF2B5EF4-FFF2-40B4-BE49-F238E27FC236}">
                <a16:creationId xmlns:a16="http://schemas.microsoft.com/office/drawing/2014/main" id="{68B05597-CAEC-4BC3-99D5-87E1AE45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703815"/>
            <a:ext cx="720000" cy="720000"/>
          </a:xfrm>
          <a:prstGeom prst="rect">
            <a:avLst/>
          </a:prstGeom>
        </p:spPr>
      </p:pic>
      <p:sp>
        <p:nvSpPr>
          <p:cNvPr id="41" name="Rectangle 12">
            <a:extLst>
              <a:ext uri="{FF2B5EF4-FFF2-40B4-BE49-F238E27FC236}">
                <a16:creationId xmlns:a16="http://schemas.microsoft.com/office/drawing/2014/main" id="{0DE15914-C7FF-432F-B6BE-E841D4F1233B}"/>
              </a:ext>
            </a:extLst>
          </p:cNvPr>
          <p:cNvSpPr/>
          <p:nvPr/>
        </p:nvSpPr>
        <p:spPr>
          <a:xfrm>
            <a:off x="1611441" y="4847655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42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C8CBCE78-AE4D-4103-A9C7-AF68FDA6A3C4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4758424"/>
            <a:ext cx="720000" cy="720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331C94-0788-4712-B157-6724B6FF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Enrich data input?</a:t>
            </a:r>
            <a:endParaRPr lang="ru-RU" sz="4000" dirty="0"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8DB0DE71-E891-418B-A0A0-B7DC5D5F56BC}"/>
              </a:ext>
            </a:extLst>
          </p:cNvPr>
          <p:cNvSpPr/>
          <p:nvPr/>
        </p:nvSpPr>
        <p:spPr>
          <a:xfrm rot="10800000">
            <a:off x="3488148" y="4241644"/>
            <a:ext cx="62182" cy="1995643"/>
          </a:xfrm>
          <a:custGeom>
            <a:avLst/>
            <a:gdLst/>
            <a:ahLst/>
            <a:cxnLst/>
            <a:rect l="l" t="t" r="r" b="b"/>
            <a:pathLst>
              <a:path h="1896110">
                <a:moveTo>
                  <a:pt x="0" y="0"/>
                </a:moveTo>
                <a:lnTo>
                  <a:pt x="0" y="1895856"/>
                </a:lnTo>
              </a:path>
            </a:pathLst>
          </a:custGeom>
          <a:ln w="127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CC4C3CDD-6A74-41A4-8C54-99FC4E878FF7}"/>
              </a:ext>
            </a:extLst>
          </p:cNvPr>
          <p:cNvSpPr/>
          <p:nvPr/>
        </p:nvSpPr>
        <p:spPr>
          <a:xfrm rot="10800000">
            <a:off x="3488149" y="1484313"/>
            <a:ext cx="62181" cy="1994443"/>
          </a:xfrm>
          <a:custGeom>
            <a:avLst/>
            <a:gdLst/>
            <a:ahLst/>
            <a:cxnLst/>
            <a:rect l="l" t="t" r="r" b="b"/>
            <a:pathLst>
              <a:path h="1957704">
                <a:moveTo>
                  <a:pt x="0" y="0"/>
                </a:moveTo>
                <a:lnTo>
                  <a:pt x="0" y="1957285"/>
                </a:lnTo>
              </a:path>
            </a:pathLst>
          </a:custGeom>
          <a:ln w="127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1AFD8B2D-5737-4FDD-8E73-A6A99D9C8B69}"/>
              </a:ext>
            </a:extLst>
          </p:cNvPr>
          <p:cNvSpPr/>
          <p:nvPr/>
        </p:nvSpPr>
        <p:spPr>
          <a:xfrm rot="10800000">
            <a:off x="3361245" y="3638405"/>
            <a:ext cx="299085" cy="444703"/>
          </a:xfrm>
          <a:custGeom>
            <a:avLst/>
            <a:gdLst/>
            <a:ahLst/>
            <a:cxnLst/>
            <a:rect l="l" t="t" r="r" b="b"/>
            <a:pathLst>
              <a:path w="299085" h="508000">
                <a:moveTo>
                  <a:pt x="152526" y="0"/>
                </a:moveTo>
                <a:lnTo>
                  <a:pt x="0" y="0"/>
                </a:lnTo>
                <a:lnTo>
                  <a:pt x="146176" y="253745"/>
                </a:lnTo>
                <a:lnTo>
                  <a:pt x="0" y="507492"/>
                </a:lnTo>
                <a:lnTo>
                  <a:pt x="152526" y="507492"/>
                </a:lnTo>
                <a:lnTo>
                  <a:pt x="298703" y="253745"/>
                </a:lnTo>
                <a:lnTo>
                  <a:pt x="15252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32" grpId="0" animBg="1"/>
      <p:bldP spid="33" grpId="0" animBg="1"/>
      <p:bldP spid="34" grpId="0" animBg="1"/>
      <p:bldP spid="36" grpId="0" animBg="1"/>
      <p:bldP spid="37" grpId="0"/>
      <p:bldP spid="39" grpId="0"/>
      <p:bldP spid="41" grpId="0"/>
      <p:bldP spid="29" grpId="0" animBg="1"/>
      <p:bldP spid="35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9099522-0B06-4BD6-B7C4-E881F4FC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Enrich data input?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AA54E5-87CE-466F-8A94-A7080FA17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62EA418-B91A-4428-8DBE-36255DE35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8A722B15-145C-4DC6-8DA8-487FA4F8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32D6C02C-E115-4951-9F3D-ED9268DDBEC2}"/>
              </a:ext>
            </a:extLst>
          </p:cNvPr>
          <p:cNvSpPr/>
          <p:nvPr/>
        </p:nvSpPr>
        <p:spPr>
          <a:xfrm>
            <a:off x="624608" y="1484312"/>
            <a:ext cx="2448000" cy="864568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800" b="1" i="1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F17D68-D1C6-42AC-968B-3966E8605869}"/>
              </a:ext>
            </a:extLst>
          </p:cNvPr>
          <p:cNvSpPr/>
          <p:nvPr/>
        </p:nvSpPr>
        <p:spPr>
          <a:xfrm>
            <a:off x="1611441" y="2738438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Prices</a:t>
            </a:r>
          </a:p>
        </p:txBody>
      </p:sp>
      <p:pic>
        <p:nvPicPr>
          <p:cNvPr id="19" name="Picture 9" descr="Icon&#10;&#10;Description automatically generated">
            <a:extLst>
              <a:ext uri="{FF2B5EF4-FFF2-40B4-BE49-F238E27FC236}">
                <a16:creationId xmlns:a16="http://schemas.microsoft.com/office/drawing/2014/main" id="{E25A9B7F-BEF2-4A35-893C-2AE4E480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649207"/>
            <a:ext cx="720000" cy="72000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8D056DFA-6C1A-4BB7-BC42-83D52955D1A3}"/>
              </a:ext>
            </a:extLst>
          </p:cNvPr>
          <p:cNvSpPr/>
          <p:nvPr/>
        </p:nvSpPr>
        <p:spPr>
          <a:xfrm>
            <a:off x="1611441" y="3793046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Technical indicators</a:t>
            </a:r>
          </a:p>
        </p:txBody>
      </p:sp>
      <p:pic>
        <p:nvPicPr>
          <p:cNvPr id="21" name="Picture 11" descr="Icon&#10;&#10;Description automatically generated">
            <a:extLst>
              <a:ext uri="{FF2B5EF4-FFF2-40B4-BE49-F238E27FC236}">
                <a16:creationId xmlns:a16="http://schemas.microsoft.com/office/drawing/2014/main" id="{AABBCCBD-0041-469C-84BB-987D704677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703815"/>
            <a:ext cx="720000" cy="720000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95E7E19C-3EBD-4CB7-9741-4F46C58881B8}"/>
              </a:ext>
            </a:extLst>
          </p:cNvPr>
          <p:cNvSpPr/>
          <p:nvPr/>
        </p:nvSpPr>
        <p:spPr>
          <a:xfrm>
            <a:off x="1611441" y="4847655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Text analysis</a:t>
            </a:r>
          </a:p>
        </p:txBody>
      </p:sp>
      <p:pic>
        <p:nvPicPr>
          <p:cNvPr id="23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C3DBD23B-66D5-4682-959F-904D0601272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475842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sz="6000" dirty="0"/>
              <a:t>How to use news texts?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4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7B5392-BF76-499B-9DE1-5CDF6DAE0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2" t="8921" r="26598" b="74599"/>
          <a:stretch/>
        </p:blipFill>
        <p:spPr>
          <a:xfrm>
            <a:off x="8119113" y="4901270"/>
            <a:ext cx="864096" cy="5439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FF2B29-24B9-4F83-9944-C3C76079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2" t="74841" r="26598" b="9329"/>
          <a:stretch/>
        </p:blipFill>
        <p:spPr>
          <a:xfrm>
            <a:off x="8116409" y="5677303"/>
            <a:ext cx="864096" cy="5225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24DBE-7E03-43EB-84A8-50B0B42A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Sentiment analysis example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CF51DD-6163-4759-94A2-FD116A72A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293237-D8E8-4B4C-B6BC-62048ACBE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51E6AEA-8F89-4A3B-86F5-3B719D390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CA0156F-C51D-4520-8829-D38579694A3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t="61512"/>
          <a:stretch/>
        </p:blipFill>
        <p:spPr>
          <a:xfrm>
            <a:off x="624608" y="4736591"/>
            <a:ext cx="7488225" cy="2034961"/>
          </a:xfrm>
        </p:spPr>
      </p:pic>
      <p:sp>
        <p:nvSpPr>
          <p:cNvPr id="15" name="Rectangle: Rounded Corners 7">
            <a:extLst>
              <a:ext uri="{FF2B5EF4-FFF2-40B4-BE49-F238E27FC236}">
                <a16:creationId xmlns:a16="http://schemas.microsoft.com/office/drawing/2014/main" id="{6AAF6C81-AA31-43BF-A37A-E3DD382915D3}"/>
              </a:ext>
            </a:extLst>
          </p:cNvPr>
          <p:cNvSpPr/>
          <p:nvPr/>
        </p:nvSpPr>
        <p:spPr>
          <a:xfrm>
            <a:off x="9387445" y="4985200"/>
            <a:ext cx="2164739" cy="50405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tx1"/>
                </a:solidFill>
              </a:rPr>
              <a:t>Positive tweets</a:t>
            </a:r>
          </a:p>
        </p:txBody>
      </p:sp>
      <p:sp>
        <p:nvSpPr>
          <p:cNvPr id="23" name="Gleichschenkliges Dreieck 17">
            <a:extLst>
              <a:ext uri="{FF2B5EF4-FFF2-40B4-BE49-F238E27FC236}">
                <a16:creationId xmlns:a16="http://schemas.microsoft.com/office/drawing/2014/main" id="{EC0DA197-750B-4E0B-9AB8-DE94D9D09745}"/>
              </a:ext>
            </a:extLst>
          </p:cNvPr>
          <p:cNvSpPr/>
          <p:nvPr/>
        </p:nvSpPr>
        <p:spPr bwMode="ltGray">
          <a:xfrm rot="16200000" flipH="1">
            <a:off x="8955778" y="5169670"/>
            <a:ext cx="249262" cy="194400"/>
          </a:xfrm>
          <a:prstGeom prst="triangle">
            <a:avLst/>
          </a:prstGeom>
          <a:solidFill>
            <a:srgbClr val="79BF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4" name="Gleichschenkliges Dreieck 17">
            <a:extLst>
              <a:ext uri="{FF2B5EF4-FFF2-40B4-BE49-F238E27FC236}">
                <a16:creationId xmlns:a16="http://schemas.microsoft.com/office/drawing/2014/main" id="{DDD8B018-FE73-4138-A06D-E977943DB075}"/>
              </a:ext>
            </a:extLst>
          </p:cNvPr>
          <p:cNvSpPr/>
          <p:nvPr/>
        </p:nvSpPr>
        <p:spPr bwMode="ltGray">
          <a:xfrm rot="16200000" flipH="1">
            <a:off x="8955778" y="5758457"/>
            <a:ext cx="249262" cy="194400"/>
          </a:xfrm>
          <a:prstGeom prst="triangle">
            <a:avLst/>
          </a:prstGeom>
          <a:solidFill>
            <a:srgbClr val="FE4C4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65C99822-12FD-42DA-B9BF-881449BC5295}"/>
              </a:ext>
            </a:extLst>
          </p:cNvPr>
          <p:cNvSpPr/>
          <p:nvPr/>
        </p:nvSpPr>
        <p:spPr>
          <a:xfrm>
            <a:off x="9387445" y="5561264"/>
            <a:ext cx="2164739" cy="50405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tx1"/>
                </a:solidFill>
              </a:rPr>
              <a:t>Negative tweets</a:t>
            </a:r>
          </a:p>
        </p:txBody>
      </p:sp>
      <p:pic>
        <p:nvPicPr>
          <p:cNvPr id="33" name="Объект 13">
            <a:extLst>
              <a:ext uri="{FF2B5EF4-FFF2-40B4-BE49-F238E27FC236}">
                <a16:creationId xmlns:a16="http://schemas.microsoft.com/office/drawing/2014/main" id="{0F1584F9-F491-4419-9273-470438A41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88"/>
          <a:stretch/>
        </p:blipFill>
        <p:spPr bwMode="black">
          <a:xfrm>
            <a:off x="624608" y="1484313"/>
            <a:ext cx="7488225" cy="3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7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24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1A2D7A-7421-4053-BC7C-E71EEF92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Team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CEC1817-18C0-456E-907E-488C564C8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AABB208-BFF7-4B7D-8CCF-9F0EC2BF6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 descr="Изображение выглядит как человек, стена, одежда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ACE5CF5-B970-4C82-8B87-1EBCA48F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483144"/>
            <a:ext cx="2375768" cy="23757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мужчина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A4D3664B-939D-44BB-B8CB-7D9E7719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2376264" cy="2376264"/>
          </a:xfrm>
          <a:prstGeom prst="rect">
            <a:avLst/>
          </a:prstGeom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525A6FA7-26E7-4ECC-8774-B3D31ECE4046}"/>
              </a:ext>
            </a:extLst>
          </p:cNvPr>
          <p:cNvSpPr txBox="1">
            <a:spLocks/>
          </p:cNvSpPr>
          <p:nvPr/>
        </p:nvSpPr>
        <p:spPr bwMode="black">
          <a:xfrm>
            <a:off x="3179656" y="1814665"/>
            <a:ext cx="2664296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2"/>
                </a:solidFill>
              </a:rPr>
              <a:t>Daniil</a:t>
            </a:r>
          </a:p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2"/>
                </a:solidFill>
              </a:rPr>
              <a:t>Kuznetsov</a:t>
            </a:r>
          </a:p>
        </p:txBody>
      </p:sp>
      <p:sp>
        <p:nvSpPr>
          <p:cNvPr id="17" name="Объект 4">
            <a:extLst>
              <a:ext uri="{FF2B5EF4-FFF2-40B4-BE49-F238E27FC236}">
                <a16:creationId xmlns:a16="http://schemas.microsoft.com/office/drawing/2014/main" id="{94DCEE3B-2DAE-408F-B1AF-EE0840316D3D}"/>
              </a:ext>
            </a:extLst>
          </p:cNvPr>
          <p:cNvSpPr txBox="1">
            <a:spLocks/>
          </p:cNvSpPr>
          <p:nvPr/>
        </p:nvSpPr>
        <p:spPr bwMode="black">
          <a:xfrm>
            <a:off x="3179656" y="2826516"/>
            <a:ext cx="2664296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/>
              <a:t>Software Engineer 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at Deutsche Telekom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BC4A056-F99B-43D4-B382-041961FE2458}"/>
              </a:ext>
            </a:extLst>
          </p:cNvPr>
          <p:cNvSpPr/>
          <p:nvPr/>
        </p:nvSpPr>
        <p:spPr>
          <a:xfrm>
            <a:off x="2999656" y="1484313"/>
            <a:ext cx="180000" cy="23764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/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E7B65751-2DD2-49F3-A027-FEA1D68C158D}"/>
              </a:ext>
            </a:extLst>
          </p:cNvPr>
          <p:cNvSpPr txBox="1">
            <a:spLocks/>
          </p:cNvSpPr>
          <p:nvPr/>
        </p:nvSpPr>
        <p:spPr bwMode="black">
          <a:xfrm>
            <a:off x="8645780" y="1814665"/>
            <a:ext cx="2664296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2"/>
                </a:solidFill>
              </a:rPr>
              <a:t>Vlad </a:t>
            </a:r>
          </a:p>
          <a:p>
            <a:pPr>
              <a:spcAft>
                <a:spcPts val="300"/>
              </a:spcAft>
            </a:pPr>
            <a:r>
              <a:rPr lang="en-US" sz="2800" dirty="0" err="1">
                <a:solidFill>
                  <a:schemeClr val="tx2"/>
                </a:solidFill>
              </a:rPr>
              <a:t>Karbovskii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2" name="Объект 4">
            <a:extLst>
              <a:ext uri="{FF2B5EF4-FFF2-40B4-BE49-F238E27FC236}">
                <a16:creationId xmlns:a16="http://schemas.microsoft.com/office/drawing/2014/main" id="{60082EA0-7B95-42EA-A282-2A0825B8E42B}"/>
              </a:ext>
            </a:extLst>
          </p:cNvPr>
          <p:cNvSpPr txBox="1">
            <a:spLocks/>
          </p:cNvSpPr>
          <p:nvPr/>
        </p:nvSpPr>
        <p:spPr bwMode="black">
          <a:xfrm>
            <a:off x="8645780" y="2826516"/>
            <a:ext cx="2664296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/>
              <a:t>Senior Data Scientist 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at Deutsche Telekom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CD46DE3-D8B8-472C-9DBA-3F14D014B1D5}"/>
              </a:ext>
            </a:extLst>
          </p:cNvPr>
          <p:cNvSpPr/>
          <p:nvPr/>
        </p:nvSpPr>
        <p:spPr>
          <a:xfrm>
            <a:off x="8465780" y="1484313"/>
            <a:ext cx="180000" cy="23764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/>
          </a:p>
        </p:txBody>
      </p:sp>
      <p:sp>
        <p:nvSpPr>
          <p:cNvPr id="24" name="Объект 4">
            <a:extLst>
              <a:ext uri="{FF2B5EF4-FFF2-40B4-BE49-F238E27FC236}">
                <a16:creationId xmlns:a16="http://schemas.microsoft.com/office/drawing/2014/main" id="{8A5DFEED-66B0-41BC-A356-EA4157CD7E31}"/>
              </a:ext>
            </a:extLst>
          </p:cNvPr>
          <p:cNvSpPr txBox="1">
            <a:spLocks/>
          </p:cNvSpPr>
          <p:nvPr/>
        </p:nvSpPr>
        <p:spPr bwMode="black">
          <a:xfrm>
            <a:off x="624608" y="4007984"/>
            <a:ext cx="4607296" cy="2229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/>
              <a:t>Bachelor degree in </a:t>
            </a:r>
            <a:r>
              <a:rPr lang="en-US" sz="2000" b="1" i="1" dirty="0"/>
              <a:t>Economics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Currently studying for a master degree in </a:t>
            </a:r>
            <a:r>
              <a:rPr lang="en-US" sz="2000" b="1" i="1" dirty="0"/>
              <a:t>FinTech &amp; Data Analysis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Works for </a:t>
            </a:r>
            <a:r>
              <a:rPr lang="en-US" sz="2000" b="1" i="1" dirty="0"/>
              <a:t>Telekom</a:t>
            </a:r>
            <a:r>
              <a:rPr lang="en-US" sz="2000" dirty="0"/>
              <a:t> in customer analytics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Previous experience as an </a:t>
            </a:r>
            <a:r>
              <a:rPr lang="en-US" sz="2000" b="1" i="1" dirty="0"/>
              <a:t>Analyst</a:t>
            </a:r>
            <a:r>
              <a:rPr lang="en-US" sz="2000" dirty="0"/>
              <a:t> in restaurant retail chain</a:t>
            </a:r>
          </a:p>
        </p:txBody>
      </p:sp>
      <p:sp>
        <p:nvSpPr>
          <p:cNvPr id="25" name="Объект 4">
            <a:extLst>
              <a:ext uri="{FF2B5EF4-FFF2-40B4-BE49-F238E27FC236}">
                <a16:creationId xmlns:a16="http://schemas.microsoft.com/office/drawing/2014/main" id="{4A7910D1-EFFD-4BF3-8B60-9ACCF5CB6E42}"/>
              </a:ext>
            </a:extLst>
          </p:cNvPr>
          <p:cNvSpPr txBox="1">
            <a:spLocks/>
          </p:cNvSpPr>
          <p:nvPr/>
        </p:nvSpPr>
        <p:spPr bwMode="black">
          <a:xfrm>
            <a:off x="6096000" y="4005064"/>
            <a:ext cx="4968552" cy="2229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/>
              <a:t>Engineer’s degree, PhD in </a:t>
            </a:r>
            <a:r>
              <a:rPr lang="en-US" sz="2000" b="1" i="1" dirty="0"/>
              <a:t>Computer Science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Works for </a:t>
            </a:r>
            <a:r>
              <a:rPr lang="en-US" sz="2000" b="1" i="1" dirty="0"/>
              <a:t>Telekom</a:t>
            </a:r>
            <a:r>
              <a:rPr lang="en-US" sz="2000" dirty="0"/>
              <a:t> in customer analytics</a:t>
            </a:r>
          </a:p>
          <a:p>
            <a:pPr>
              <a:spcAft>
                <a:spcPts val="600"/>
              </a:spcAft>
            </a:pPr>
            <a:r>
              <a:rPr lang="en-US" sz="2000" b="1" i="1" dirty="0"/>
              <a:t>Guest Researcher </a:t>
            </a:r>
            <a:r>
              <a:rPr lang="en-US" sz="2000" dirty="0"/>
              <a:t>in University of Amsterdam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Previous experience as </a:t>
            </a:r>
            <a:r>
              <a:rPr lang="en-US" sz="2000" b="1" i="1" dirty="0"/>
              <a:t>Lead Data Scientist </a:t>
            </a:r>
            <a:r>
              <a:rPr lang="en-US" sz="2000" dirty="0"/>
              <a:t>in startup, </a:t>
            </a:r>
            <a:r>
              <a:rPr lang="en-US" sz="2000" b="1" i="1" dirty="0"/>
              <a:t>Senior Researcher </a:t>
            </a:r>
            <a:r>
              <a:rPr lang="en-US" sz="2000" dirty="0"/>
              <a:t>in ITMO university</a:t>
            </a:r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49691E95-2B02-4A1C-AAFE-4312BCA53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/>
      <p:bldP spid="22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News event-type detection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DFE1A-4920-4D02-AD50-C6326044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News event type detection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757E83-6B95-43DB-9369-D14C39821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84D422-237E-413C-8652-F49836CB6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936142-F1CF-4743-A382-05EA43F68A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D95F3-CBD3-4774-BE9D-6A74E168933A}"/>
              </a:ext>
            </a:extLst>
          </p:cNvPr>
          <p:cNvSpPr/>
          <p:nvPr/>
        </p:nvSpPr>
        <p:spPr>
          <a:xfrm>
            <a:off x="624608" y="1503725"/>
            <a:ext cx="2304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Happened event</a:t>
            </a:r>
          </a:p>
        </p:txBody>
      </p:sp>
      <p:cxnSp>
        <p:nvCxnSpPr>
          <p:cNvPr id="9" name="Gerader Verbinder 335">
            <a:extLst>
              <a:ext uri="{FF2B5EF4-FFF2-40B4-BE49-F238E27FC236}">
                <a16:creationId xmlns:a16="http://schemas.microsoft.com/office/drawing/2014/main" id="{5AB46B40-C54E-4CD4-96DC-7F24923CB3BA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30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A55ECE2E-83A6-4B71-B6E2-1542AA10106F}"/>
              </a:ext>
            </a:extLst>
          </p:cNvPr>
          <p:cNvSpPr/>
          <p:nvPr/>
        </p:nvSpPr>
        <p:spPr>
          <a:xfrm>
            <a:off x="3180000" y="1503725"/>
            <a:ext cx="5832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Published news text</a:t>
            </a:r>
          </a:p>
        </p:txBody>
      </p:sp>
      <p:cxnSp>
        <p:nvCxnSpPr>
          <p:cNvPr id="11" name="Gerader Verbinder 335">
            <a:extLst>
              <a:ext uri="{FF2B5EF4-FFF2-40B4-BE49-F238E27FC236}">
                <a16:creationId xmlns:a16="http://schemas.microsoft.com/office/drawing/2014/main" id="{F1C46D26-B4A7-4E67-98F5-C9BC49BD14FC}"/>
              </a:ext>
            </a:extLst>
          </p:cNvPr>
          <p:cNvCxnSpPr>
            <a:cxnSpLocks/>
          </p:cNvCxnSpPr>
          <p:nvPr/>
        </p:nvCxnSpPr>
        <p:spPr bwMode="gray">
          <a:xfrm>
            <a:off x="3178941" y="1998546"/>
            <a:ext cx="58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40131BEE-F9B3-49C4-8D18-A39DCB794616}"/>
              </a:ext>
            </a:extLst>
          </p:cNvPr>
          <p:cNvSpPr/>
          <p:nvPr/>
        </p:nvSpPr>
        <p:spPr>
          <a:xfrm>
            <a:off x="9264720" y="1503725"/>
            <a:ext cx="2304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Event type</a:t>
            </a:r>
          </a:p>
        </p:txBody>
      </p:sp>
      <p:cxnSp>
        <p:nvCxnSpPr>
          <p:cNvPr id="14" name="Gerader Verbinder 335">
            <a:extLst>
              <a:ext uri="{FF2B5EF4-FFF2-40B4-BE49-F238E27FC236}">
                <a16:creationId xmlns:a16="http://schemas.microsoft.com/office/drawing/2014/main" id="{0D7EF9E6-FD08-49C9-8623-327A95708D4F}"/>
              </a:ext>
            </a:extLst>
          </p:cNvPr>
          <p:cNvCxnSpPr>
            <a:cxnSpLocks/>
          </p:cNvCxnSpPr>
          <p:nvPr/>
        </p:nvCxnSpPr>
        <p:spPr bwMode="gray">
          <a:xfrm>
            <a:off x="9264000" y="1998546"/>
            <a:ext cx="230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9A77F5E-6C58-4FA1-8759-D903C99BF097}"/>
              </a:ext>
            </a:extLst>
          </p:cNvPr>
          <p:cNvGrpSpPr/>
          <p:nvPr/>
        </p:nvGrpSpPr>
        <p:grpSpPr>
          <a:xfrm>
            <a:off x="624608" y="2433903"/>
            <a:ext cx="10944112" cy="936104"/>
            <a:chOff x="624608" y="2348880"/>
            <a:chExt cx="10944112" cy="936104"/>
          </a:xfrm>
        </p:grpSpPr>
        <p:sp>
          <p:nvSpPr>
            <p:cNvPr id="16" name="Rectangle: Rounded Corners 7">
              <a:extLst>
                <a:ext uri="{FF2B5EF4-FFF2-40B4-BE49-F238E27FC236}">
                  <a16:creationId xmlns:a16="http://schemas.microsoft.com/office/drawing/2014/main" id="{4A02C725-9EDA-4F6C-94E9-9AA06B176974}"/>
                </a:ext>
              </a:extLst>
            </p:cNvPr>
            <p:cNvSpPr/>
            <p:nvPr/>
          </p:nvSpPr>
          <p:spPr>
            <a:xfrm>
              <a:off x="3178940" y="2348880"/>
              <a:ext cx="5941396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ru-RU" sz="2000" i="1" dirty="0">
                  <a:solidFill>
                    <a:schemeClr val="tx1"/>
                  </a:solidFill>
                </a:rPr>
                <a:t>«</a:t>
              </a:r>
              <a:r>
                <a:rPr lang="en-US" sz="2000" i="1" dirty="0">
                  <a:solidFill>
                    <a:schemeClr val="tx1"/>
                  </a:solidFill>
                </a:rPr>
                <a:t>AMAZON is hiring another 100,000 permanent workers in the US and Canada to meet soaring demand, almost certainly taking its headcount over 1m</a:t>
              </a:r>
              <a:r>
                <a:rPr lang="ru-RU" sz="2000" i="1" dirty="0">
                  <a:solidFill>
                    <a:schemeClr val="tx1"/>
                  </a:solidFill>
                </a:rPr>
                <a:t>»</a:t>
              </a:r>
              <a:endParaRPr lang="en-US" sz="2000" i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7">
              <a:extLst>
                <a:ext uri="{FF2B5EF4-FFF2-40B4-BE49-F238E27FC236}">
                  <a16:creationId xmlns:a16="http://schemas.microsoft.com/office/drawing/2014/main" id="{A1EDE75D-F204-47BC-8E09-348F96C9BF0F}"/>
                </a:ext>
              </a:extLst>
            </p:cNvPr>
            <p:cNvSpPr/>
            <p:nvPr/>
          </p:nvSpPr>
          <p:spPr>
            <a:xfrm>
              <a:off x="624608" y="2348880"/>
              <a:ext cx="2304000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dirty="0">
                  <a:solidFill>
                    <a:schemeClr val="tx1"/>
                  </a:solidFill>
                </a:rPr>
                <a:t>Hiring workers</a:t>
              </a:r>
            </a:p>
          </p:txBody>
        </p:sp>
        <p:sp>
          <p:nvSpPr>
            <p:cNvPr id="21" name="Rectangle: Rounded Corners 7">
              <a:extLst>
                <a:ext uri="{FF2B5EF4-FFF2-40B4-BE49-F238E27FC236}">
                  <a16:creationId xmlns:a16="http://schemas.microsoft.com/office/drawing/2014/main" id="{B8FF0BB4-F437-4592-8C3A-47011BE6E658}"/>
                </a:ext>
              </a:extLst>
            </p:cNvPr>
            <p:cNvSpPr/>
            <p:nvPr/>
          </p:nvSpPr>
          <p:spPr>
            <a:xfrm>
              <a:off x="9264720" y="2348880"/>
              <a:ext cx="2304000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b="1" i="1" dirty="0">
                  <a:solidFill>
                    <a:schemeClr val="tx2"/>
                  </a:solidFill>
                </a:rPr>
                <a:t>Workforce change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46222CC-CB30-4817-A630-B55A6C78D43F}"/>
              </a:ext>
            </a:extLst>
          </p:cNvPr>
          <p:cNvGrpSpPr/>
          <p:nvPr/>
        </p:nvGrpSpPr>
        <p:grpSpPr>
          <a:xfrm>
            <a:off x="624608" y="3868201"/>
            <a:ext cx="10944112" cy="430758"/>
            <a:chOff x="624608" y="3934346"/>
            <a:chExt cx="10944112" cy="430758"/>
          </a:xfrm>
        </p:grpSpPr>
        <p:sp>
          <p:nvSpPr>
            <p:cNvPr id="22" name="Rectangle: Rounded Corners 7">
              <a:extLst>
                <a:ext uri="{FF2B5EF4-FFF2-40B4-BE49-F238E27FC236}">
                  <a16:creationId xmlns:a16="http://schemas.microsoft.com/office/drawing/2014/main" id="{2E851D16-89F3-4BF5-8F1A-5A5E6FDD8DA1}"/>
                </a:ext>
              </a:extLst>
            </p:cNvPr>
            <p:cNvSpPr/>
            <p:nvPr/>
          </p:nvSpPr>
          <p:spPr>
            <a:xfrm>
              <a:off x="3178940" y="3934346"/>
              <a:ext cx="5941396" cy="4307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ru-RU" sz="2000" i="1" dirty="0">
                  <a:solidFill>
                    <a:schemeClr val="tx1"/>
                  </a:solidFill>
                </a:rPr>
                <a:t>«</a:t>
              </a:r>
              <a:r>
                <a:rPr lang="en-US" sz="2000" i="1" dirty="0">
                  <a:solidFill>
                    <a:schemeClr val="tx1"/>
                  </a:solidFill>
                </a:rPr>
                <a:t>Microsoft announces quarterly dividend increase</a:t>
              </a:r>
              <a:r>
                <a:rPr lang="ru-RU" sz="2000" i="1" dirty="0">
                  <a:solidFill>
                    <a:schemeClr val="tx1"/>
                  </a:solidFill>
                </a:rPr>
                <a:t>»</a:t>
              </a:r>
              <a:endParaRPr lang="en-US" sz="2000" i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7">
              <a:extLst>
                <a:ext uri="{FF2B5EF4-FFF2-40B4-BE49-F238E27FC236}">
                  <a16:creationId xmlns:a16="http://schemas.microsoft.com/office/drawing/2014/main" id="{7C775FF4-E76A-4C70-9263-1C1FA22AED27}"/>
                </a:ext>
              </a:extLst>
            </p:cNvPr>
            <p:cNvSpPr/>
            <p:nvPr/>
          </p:nvSpPr>
          <p:spPr>
            <a:xfrm>
              <a:off x="624608" y="3934346"/>
              <a:ext cx="2304000" cy="4307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dirty="0">
                  <a:solidFill>
                    <a:schemeClr val="tx1"/>
                  </a:solidFill>
                </a:rPr>
                <a:t>Dividend increase</a:t>
              </a:r>
            </a:p>
          </p:txBody>
        </p:sp>
        <p:sp>
          <p:nvSpPr>
            <p:cNvPr id="24" name="Rectangle: Rounded Corners 7">
              <a:extLst>
                <a:ext uri="{FF2B5EF4-FFF2-40B4-BE49-F238E27FC236}">
                  <a16:creationId xmlns:a16="http://schemas.microsoft.com/office/drawing/2014/main" id="{BAB42C78-B5A2-4F89-90EA-62628F52E497}"/>
                </a:ext>
              </a:extLst>
            </p:cNvPr>
            <p:cNvSpPr/>
            <p:nvPr/>
          </p:nvSpPr>
          <p:spPr>
            <a:xfrm>
              <a:off x="9264720" y="3934346"/>
              <a:ext cx="2304000" cy="43075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b="1" i="1" dirty="0">
                  <a:solidFill>
                    <a:schemeClr val="tx2"/>
                  </a:solidFill>
                </a:rPr>
                <a:t>Dividend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9D68DD73-39E3-46CC-81B0-AEC56193AA6A}"/>
              </a:ext>
            </a:extLst>
          </p:cNvPr>
          <p:cNvGrpSpPr/>
          <p:nvPr/>
        </p:nvGrpSpPr>
        <p:grpSpPr>
          <a:xfrm>
            <a:off x="624608" y="4797152"/>
            <a:ext cx="10944112" cy="936104"/>
            <a:chOff x="624608" y="5226807"/>
            <a:chExt cx="10944112" cy="936104"/>
          </a:xfrm>
        </p:grpSpPr>
        <p:sp>
          <p:nvSpPr>
            <p:cNvPr id="25" name="Rectangle: Rounded Corners 7">
              <a:extLst>
                <a:ext uri="{FF2B5EF4-FFF2-40B4-BE49-F238E27FC236}">
                  <a16:creationId xmlns:a16="http://schemas.microsoft.com/office/drawing/2014/main" id="{3E8A3705-3D57-468A-BFBF-E5CF5228DB92}"/>
                </a:ext>
              </a:extLst>
            </p:cNvPr>
            <p:cNvSpPr/>
            <p:nvPr/>
          </p:nvSpPr>
          <p:spPr>
            <a:xfrm>
              <a:off x="3180000" y="5226807"/>
              <a:ext cx="5941396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ru-RU" sz="2000" i="1" dirty="0">
                  <a:solidFill>
                    <a:schemeClr val="tx1"/>
                  </a:solidFill>
                </a:rPr>
                <a:t>«</a:t>
              </a:r>
              <a:r>
                <a:rPr lang="en-US" sz="2000" i="1" dirty="0">
                  <a:solidFill>
                    <a:schemeClr val="tx1"/>
                  </a:solidFill>
                </a:rPr>
                <a:t>Have you been paying attention to shares of Microsoft? Shares have been on the move with the stock up 3.7% over the past month</a:t>
              </a:r>
              <a:r>
                <a:rPr lang="ru-RU" sz="2000" i="1" dirty="0">
                  <a:solidFill>
                    <a:schemeClr val="tx1"/>
                  </a:solidFill>
                </a:rPr>
                <a:t>»</a:t>
              </a:r>
              <a:endParaRPr lang="en-US" sz="2000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: Rounded Corners 7">
              <a:extLst>
                <a:ext uri="{FF2B5EF4-FFF2-40B4-BE49-F238E27FC236}">
                  <a16:creationId xmlns:a16="http://schemas.microsoft.com/office/drawing/2014/main" id="{CFC551A3-FDE0-4EB4-B7B5-5EBB7B42150A}"/>
                </a:ext>
              </a:extLst>
            </p:cNvPr>
            <p:cNvSpPr/>
            <p:nvPr/>
          </p:nvSpPr>
          <p:spPr>
            <a:xfrm>
              <a:off x="624608" y="5226807"/>
              <a:ext cx="2304000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dirty="0">
                  <a:solidFill>
                    <a:schemeClr val="tx1"/>
                  </a:solidFill>
                </a:rPr>
                <a:t>Analyst assessed MSFT</a:t>
              </a:r>
            </a:p>
          </p:txBody>
        </p:sp>
        <p:sp>
          <p:nvSpPr>
            <p:cNvPr id="27" name="Rectangle: Rounded Corners 7">
              <a:extLst>
                <a:ext uri="{FF2B5EF4-FFF2-40B4-BE49-F238E27FC236}">
                  <a16:creationId xmlns:a16="http://schemas.microsoft.com/office/drawing/2014/main" id="{14D59BC5-44E3-4B83-A14E-F02233D26D42}"/>
                </a:ext>
              </a:extLst>
            </p:cNvPr>
            <p:cNvSpPr/>
            <p:nvPr/>
          </p:nvSpPr>
          <p:spPr>
            <a:xfrm>
              <a:off x="9264720" y="5226807"/>
              <a:ext cx="2304000" cy="9361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>
                <a:buClr>
                  <a:schemeClr val="bg1"/>
                </a:buClr>
              </a:pPr>
              <a:r>
                <a:rPr lang="en-US" sz="2000" b="1" i="1" dirty="0">
                  <a:solidFill>
                    <a:schemeClr val="tx2"/>
                  </a:solidFill>
                </a:rPr>
                <a:t>Analyst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85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33B0D-B4C6-404B-A689-2035E45E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Automatic news event type detection 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97F917D-D70E-42A5-8F3B-F63A30C31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ECF3F0-4ABA-4D2C-AA7A-DB1458C9EA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9D64AE5-A9A1-4D0C-BAD6-D02DAC081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D5B8101-EFFD-4A71-AEC4-BADA465E7898}"/>
              </a:ext>
            </a:extLst>
          </p:cNvPr>
          <p:cNvSpPr/>
          <p:nvPr/>
        </p:nvSpPr>
        <p:spPr>
          <a:xfrm>
            <a:off x="624608" y="2090304"/>
            <a:ext cx="4320480" cy="8514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Relevant or Irrelevant event</a:t>
            </a:r>
          </a:p>
        </p:txBody>
      </p:sp>
      <p:sp>
        <p:nvSpPr>
          <p:cNvPr id="50" name="Rectangle: Rounded Corners 7">
            <a:extLst>
              <a:ext uri="{FF2B5EF4-FFF2-40B4-BE49-F238E27FC236}">
                <a16:creationId xmlns:a16="http://schemas.microsoft.com/office/drawing/2014/main" id="{EC77C030-35F8-473C-AF91-99EF667EC646}"/>
              </a:ext>
            </a:extLst>
          </p:cNvPr>
          <p:cNvSpPr/>
          <p:nvPr/>
        </p:nvSpPr>
        <p:spPr>
          <a:xfrm>
            <a:off x="600555" y="1350003"/>
            <a:ext cx="431964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Event types</a:t>
            </a:r>
          </a:p>
        </p:txBody>
      </p:sp>
      <p:cxnSp>
        <p:nvCxnSpPr>
          <p:cNvPr id="51" name="Gerader Verbinder 335">
            <a:extLst>
              <a:ext uri="{FF2B5EF4-FFF2-40B4-BE49-F238E27FC236}">
                <a16:creationId xmlns:a16="http://schemas.microsoft.com/office/drawing/2014/main" id="{EAA34C92-B4C4-4D2B-853B-7E31B23CD55F}"/>
              </a:ext>
            </a:extLst>
          </p:cNvPr>
          <p:cNvCxnSpPr>
            <a:cxnSpLocks/>
          </p:cNvCxnSpPr>
          <p:nvPr/>
        </p:nvCxnSpPr>
        <p:spPr bwMode="gray">
          <a:xfrm>
            <a:off x="624608" y="1844824"/>
            <a:ext cx="43196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94ED712B-3451-4D2F-9C67-6E8651DCDA84}"/>
              </a:ext>
            </a:extLst>
          </p:cNvPr>
          <p:cNvGrpSpPr/>
          <p:nvPr/>
        </p:nvGrpSpPr>
        <p:grpSpPr>
          <a:xfrm>
            <a:off x="624608" y="3731796"/>
            <a:ext cx="8816133" cy="864000"/>
            <a:chOff x="624608" y="3731796"/>
            <a:chExt cx="8816133" cy="864000"/>
          </a:xfrm>
        </p:grpSpPr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DBAD15CB-33E5-4DD0-84CD-82F4E84C540A}"/>
                </a:ext>
              </a:extLst>
            </p:cNvPr>
            <p:cNvSpPr/>
            <p:nvPr/>
          </p:nvSpPr>
          <p:spPr>
            <a:xfrm>
              <a:off x="624608" y="3731796"/>
              <a:ext cx="2088000" cy="86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Many event types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7EB2F5B3-4B37-4E50-A933-805FE7ADC9BF}"/>
                </a:ext>
              </a:extLst>
            </p:cNvPr>
            <p:cNvSpPr/>
            <p:nvPr/>
          </p:nvSpPr>
          <p:spPr>
            <a:xfrm>
              <a:off x="2859701" y="3731796"/>
              <a:ext cx="2088000" cy="86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 impact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on prices</a:t>
              </a:r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20940D7E-0B1F-4996-A50D-8CDA9E8E441E}"/>
                </a:ext>
              </a:extLst>
            </p:cNvPr>
            <p:cNvSpPr/>
            <p:nvPr/>
          </p:nvSpPr>
          <p:spPr>
            <a:xfrm>
              <a:off x="5120261" y="3731796"/>
              <a:ext cx="4320480" cy="864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Handcrafted linguistic rules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209AB7C3-D1B4-4931-82E6-484765DD9BBB}"/>
              </a:ext>
            </a:extLst>
          </p:cNvPr>
          <p:cNvGrpSpPr/>
          <p:nvPr/>
        </p:nvGrpSpPr>
        <p:grpSpPr>
          <a:xfrm>
            <a:off x="624608" y="5385841"/>
            <a:ext cx="8809228" cy="864000"/>
            <a:chOff x="624608" y="5385841"/>
            <a:chExt cx="8809228" cy="864000"/>
          </a:xfrm>
        </p:grpSpPr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728691A9-C2B9-45E3-8DC8-3761F59D6D20}"/>
                </a:ext>
              </a:extLst>
            </p:cNvPr>
            <p:cNvSpPr/>
            <p:nvPr/>
          </p:nvSpPr>
          <p:spPr>
            <a:xfrm>
              <a:off x="624608" y="5385841"/>
              <a:ext cx="2088000" cy="86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Many event types</a:t>
              </a:r>
            </a:p>
          </p:txBody>
        </p:sp>
        <p:sp>
          <p:nvSpPr>
            <p:cNvPr id="49" name="Rectangle 14">
              <a:extLst>
                <a:ext uri="{FF2B5EF4-FFF2-40B4-BE49-F238E27FC236}">
                  <a16:creationId xmlns:a16="http://schemas.microsoft.com/office/drawing/2014/main" id="{0AF34E77-807D-4574-8693-8F2E3E70061D}"/>
                </a:ext>
              </a:extLst>
            </p:cNvPr>
            <p:cNvSpPr/>
            <p:nvPr/>
          </p:nvSpPr>
          <p:spPr>
            <a:xfrm>
              <a:off x="2856248" y="5385841"/>
              <a:ext cx="2088000" cy="86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Different impact </a:t>
              </a:r>
            </a:p>
            <a:p>
              <a:pPr algn="ctr"/>
              <a:r>
                <a:rPr lang="en-US" dirty="0"/>
                <a:t>on prices</a:t>
              </a: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4620564F-1564-499D-ADA4-D4ED331CFF16}"/>
                </a:ext>
              </a:extLst>
            </p:cNvPr>
            <p:cNvSpPr/>
            <p:nvPr/>
          </p:nvSpPr>
          <p:spPr>
            <a:xfrm>
              <a:off x="5113356" y="5385841"/>
              <a:ext cx="4320480" cy="8514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Automatic </a:t>
              </a:r>
              <a:r>
                <a:rPr lang="en-US"/>
                <a:t>supervised classification</a:t>
              </a:r>
              <a:endParaRPr lang="en-US" dirty="0"/>
            </a:p>
          </p:txBody>
        </p:sp>
      </p:grpSp>
      <p:sp>
        <p:nvSpPr>
          <p:cNvPr id="52" name="Rectangle: Rounded Corners 7">
            <a:extLst>
              <a:ext uri="{FF2B5EF4-FFF2-40B4-BE49-F238E27FC236}">
                <a16:creationId xmlns:a16="http://schemas.microsoft.com/office/drawing/2014/main" id="{B401BE2F-0075-4477-8428-679ECA66523D}"/>
              </a:ext>
            </a:extLst>
          </p:cNvPr>
          <p:cNvSpPr/>
          <p:nvPr/>
        </p:nvSpPr>
        <p:spPr>
          <a:xfrm>
            <a:off x="5121701" y="1350003"/>
            <a:ext cx="431964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Classification</a:t>
            </a:r>
          </a:p>
        </p:txBody>
      </p:sp>
      <p:cxnSp>
        <p:nvCxnSpPr>
          <p:cNvPr id="53" name="Gerader Verbinder 335">
            <a:extLst>
              <a:ext uri="{FF2B5EF4-FFF2-40B4-BE49-F238E27FC236}">
                <a16:creationId xmlns:a16="http://schemas.microsoft.com/office/drawing/2014/main" id="{F908DC0C-876B-4FE8-AE3E-62235D7A3F3A}"/>
              </a:ext>
            </a:extLst>
          </p:cNvPr>
          <p:cNvCxnSpPr>
            <a:cxnSpLocks/>
          </p:cNvCxnSpPr>
          <p:nvPr/>
        </p:nvCxnSpPr>
        <p:spPr bwMode="gray">
          <a:xfrm>
            <a:off x="5120981" y="1844824"/>
            <a:ext cx="43196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32B864ED-34D6-4F30-B798-BA666668FCFD}"/>
              </a:ext>
            </a:extLst>
          </p:cNvPr>
          <p:cNvGrpSpPr/>
          <p:nvPr/>
        </p:nvGrpSpPr>
        <p:grpSpPr>
          <a:xfrm>
            <a:off x="624607" y="3187231"/>
            <a:ext cx="8774848" cy="299085"/>
            <a:chOff x="1064477" y="3140968"/>
            <a:chExt cx="9071475" cy="299085"/>
          </a:xfrm>
        </p:grpSpPr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FC715424-183B-4FBC-A61C-6F84D0964292}"/>
                </a:ext>
              </a:extLst>
            </p:cNvPr>
            <p:cNvSpPr/>
            <p:nvPr/>
          </p:nvSpPr>
          <p:spPr>
            <a:xfrm rot="5400000">
              <a:off x="8000596" y="1250854"/>
              <a:ext cx="135242" cy="4135471"/>
            </a:xfrm>
            <a:custGeom>
              <a:avLst/>
              <a:gdLst/>
              <a:ahLst/>
              <a:cxnLst/>
              <a:rect l="l" t="t" r="r" b="b"/>
              <a:pathLst>
                <a:path h="1896110">
                  <a:moveTo>
                    <a:pt x="0" y="0"/>
                  </a:moveTo>
                  <a:lnTo>
                    <a:pt x="0" y="1895856"/>
                  </a:lnTo>
                </a:path>
              </a:pathLst>
            </a:cu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EE51DE2E-C6C1-44E3-921A-D5B19818F75F}"/>
                </a:ext>
              </a:extLst>
            </p:cNvPr>
            <p:cNvSpPr/>
            <p:nvPr/>
          </p:nvSpPr>
          <p:spPr>
            <a:xfrm rot="5400000">
              <a:off x="3110081" y="1205364"/>
              <a:ext cx="56119" cy="4147327"/>
            </a:xfrm>
            <a:custGeom>
              <a:avLst/>
              <a:gdLst/>
              <a:ahLst/>
              <a:cxnLst/>
              <a:rect l="l" t="t" r="r" b="b"/>
              <a:pathLst>
                <a:path h="1957704">
                  <a:moveTo>
                    <a:pt x="0" y="0"/>
                  </a:moveTo>
                  <a:lnTo>
                    <a:pt x="0" y="1957285"/>
                  </a:lnTo>
                </a:path>
              </a:pathLst>
            </a:cu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  <p:sp>
          <p:nvSpPr>
            <p:cNvPr id="64" name="object 31">
              <a:extLst>
                <a:ext uri="{FF2B5EF4-FFF2-40B4-BE49-F238E27FC236}">
                  <a16:creationId xmlns:a16="http://schemas.microsoft.com/office/drawing/2014/main" id="{CA86C580-0575-4120-8544-17139DD1EB27}"/>
                </a:ext>
              </a:extLst>
            </p:cNvPr>
            <p:cNvSpPr/>
            <p:nvPr/>
          </p:nvSpPr>
          <p:spPr>
            <a:xfrm rot="5400000">
              <a:off x="5457175" y="3060643"/>
              <a:ext cx="299085" cy="459736"/>
            </a:xfrm>
            <a:custGeom>
              <a:avLst/>
              <a:gdLst/>
              <a:ahLst/>
              <a:cxnLst/>
              <a:rect l="l" t="t" r="r" b="b"/>
              <a:pathLst>
                <a:path w="299085" h="508000">
                  <a:moveTo>
                    <a:pt x="152526" y="0"/>
                  </a:moveTo>
                  <a:lnTo>
                    <a:pt x="0" y="0"/>
                  </a:lnTo>
                  <a:lnTo>
                    <a:pt x="146176" y="253745"/>
                  </a:lnTo>
                  <a:lnTo>
                    <a:pt x="0" y="507492"/>
                  </a:lnTo>
                  <a:lnTo>
                    <a:pt x="152526" y="507492"/>
                  </a:lnTo>
                  <a:lnTo>
                    <a:pt x="298703" y="253745"/>
                  </a:lnTo>
                  <a:lnTo>
                    <a:pt x="15252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22351AF-02A5-4DD9-AE42-AB1F98120B98}"/>
              </a:ext>
            </a:extLst>
          </p:cNvPr>
          <p:cNvGrpSpPr/>
          <p:nvPr/>
        </p:nvGrpSpPr>
        <p:grpSpPr>
          <a:xfrm>
            <a:off x="624607" y="4841276"/>
            <a:ext cx="8774848" cy="299085"/>
            <a:chOff x="1064477" y="3140968"/>
            <a:chExt cx="9071475" cy="299085"/>
          </a:xfrm>
        </p:grpSpPr>
        <p:sp>
          <p:nvSpPr>
            <p:cNvPr id="67" name="object 28">
              <a:extLst>
                <a:ext uri="{FF2B5EF4-FFF2-40B4-BE49-F238E27FC236}">
                  <a16:creationId xmlns:a16="http://schemas.microsoft.com/office/drawing/2014/main" id="{CC37D643-D8D5-4291-AB25-E3BD7B5FA375}"/>
                </a:ext>
              </a:extLst>
            </p:cNvPr>
            <p:cNvSpPr/>
            <p:nvPr/>
          </p:nvSpPr>
          <p:spPr>
            <a:xfrm rot="5400000">
              <a:off x="8000596" y="1250854"/>
              <a:ext cx="135242" cy="4135471"/>
            </a:xfrm>
            <a:custGeom>
              <a:avLst/>
              <a:gdLst/>
              <a:ahLst/>
              <a:cxnLst/>
              <a:rect l="l" t="t" r="r" b="b"/>
              <a:pathLst>
                <a:path h="1896110">
                  <a:moveTo>
                    <a:pt x="0" y="0"/>
                  </a:moveTo>
                  <a:lnTo>
                    <a:pt x="0" y="1895856"/>
                  </a:lnTo>
                </a:path>
              </a:pathLst>
            </a:cu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BFECC9A0-B7F7-4929-86C1-131205E70574}"/>
                </a:ext>
              </a:extLst>
            </p:cNvPr>
            <p:cNvSpPr/>
            <p:nvPr/>
          </p:nvSpPr>
          <p:spPr>
            <a:xfrm rot="5400000">
              <a:off x="3110081" y="1205364"/>
              <a:ext cx="56119" cy="4147327"/>
            </a:xfrm>
            <a:custGeom>
              <a:avLst/>
              <a:gdLst/>
              <a:ahLst/>
              <a:cxnLst/>
              <a:rect l="l" t="t" r="r" b="b"/>
              <a:pathLst>
                <a:path h="1957704">
                  <a:moveTo>
                    <a:pt x="0" y="0"/>
                  </a:moveTo>
                  <a:lnTo>
                    <a:pt x="0" y="1957285"/>
                  </a:lnTo>
                </a:path>
              </a:pathLst>
            </a:custGeom>
            <a:ln w="1270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179B80F3-EC3C-4822-88CA-E71345CFBEB5}"/>
                </a:ext>
              </a:extLst>
            </p:cNvPr>
            <p:cNvSpPr/>
            <p:nvPr/>
          </p:nvSpPr>
          <p:spPr>
            <a:xfrm rot="5400000">
              <a:off x="5457175" y="3060643"/>
              <a:ext cx="299085" cy="459736"/>
            </a:xfrm>
            <a:custGeom>
              <a:avLst/>
              <a:gdLst/>
              <a:ahLst/>
              <a:cxnLst/>
              <a:rect l="l" t="t" r="r" b="b"/>
              <a:pathLst>
                <a:path w="299085" h="508000">
                  <a:moveTo>
                    <a:pt x="152526" y="0"/>
                  </a:moveTo>
                  <a:lnTo>
                    <a:pt x="0" y="0"/>
                  </a:lnTo>
                  <a:lnTo>
                    <a:pt x="146176" y="253745"/>
                  </a:lnTo>
                  <a:lnTo>
                    <a:pt x="0" y="507492"/>
                  </a:lnTo>
                  <a:lnTo>
                    <a:pt x="152526" y="507492"/>
                  </a:lnTo>
                  <a:lnTo>
                    <a:pt x="298703" y="253745"/>
                  </a:lnTo>
                  <a:lnTo>
                    <a:pt x="15252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99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Is that approach make sense?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93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704248" cy="2448000"/>
          </a:xfrm>
        </p:spPr>
        <p:txBody>
          <a:bodyPr/>
          <a:lstStyle/>
          <a:p>
            <a:r>
              <a:rPr lang="en-US" dirty="0"/>
              <a:t>Will it help us to predict price more profitably?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D00A1-D27E-4993-9C1C-5AC352D9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Will proposed features improve profitability?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246DE-24E5-46D4-BBAB-F85B2E994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59D94D-2DEE-4DAB-855B-EB6DC0267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4FA9B7-8103-43CD-B1AA-C3CF0602A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1A16998A-A169-41A5-9EDE-F3EA9B6B42AE}"/>
              </a:ext>
            </a:extLst>
          </p:cNvPr>
          <p:cNvSpPr/>
          <p:nvPr/>
        </p:nvSpPr>
        <p:spPr>
          <a:xfrm>
            <a:off x="-384720" y="1508017"/>
            <a:ext cx="4680000" cy="4752975"/>
          </a:xfrm>
          <a:prstGeom prst="homePlate">
            <a:avLst>
              <a:gd name="adj" fmla="val 790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sp>
        <p:nvSpPr>
          <p:cNvPr id="9" name="Стрелка: пятиугольник 8">
            <a:extLst>
              <a:ext uri="{FF2B5EF4-FFF2-40B4-BE49-F238E27FC236}">
                <a16:creationId xmlns:a16="http://schemas.microsoft.com/office/drawing/2014/main" id="{FFEE8B43-E12A-4C82-88F8-5830D5DC0DFA}"/>
              </a:ext>
            </a:extLst>
          </p:cNvPr>
          <p:cNvSpPr/>
          <p:nvPr/>
        </p:nvSpPr>
        <p:spPr>
          <a:xfrm flipH="1">
            <a:off x="7911149" y="1508017"/>
            <a:ext cx="4680000" cy="4752975"/>
          </a:xfrm>
          <a:prstGeom prst="homePlate">
            <a:avLst>
              <a:gd name="adj" fmla="val 790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C6DDE7-CA4E-4115-820F-D2E8CF92DC86}"/>
              </a:ext>
            </a:extLst>
          </p:cNvPr>
          <p:cNvGrpSpPr/>
          <p:nvPr/>
        </p:nvGrpSpPr>
        <p:grpSpPr>
          <a:xfrm>
            <a:off x="643243" y="1772816"/>
            <a:ext cx="2429365" cy="720000"/>
            <a:chOff x="643243" y="1772816"/>
            <a:chExt cx="2429365" cy="720000"/>
          </a:xfrm>
        </p:grpSpPr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E3600D3E-AD5E-401D-A08B-CBCF5FDD0DF6}"/>
                </a:ext>
              </a:extLst>
            </p:cNvPr>
            <p:cNvSpPr/>
            <p:nvPr/>
          </p:nvSpPr>
          <p:spPr>
            <a:xfrm>
              <a:off x="1611441" y="1862047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Prices</a:t>
              </a:r>
            </a:p>
          </p:txBody>
        </p:sp>
        <p:pic>
          <p:nvPicPr>
            <p:cNvPr id="18" name="Picture 9" descr="Icon&#10;&#10;Description automatically generated">
              <a:extLst>
                <a:ext uri="{FF2B5EF4-FFF2-40B4-BE49-F238E27FC236}">
                  <a16:creationId xmlns:a16="http://schemas.microsoft.com/office/drawing/2014/main" id="{7D9F340C-B0A0-4302-9E4F-1746B7B5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1772816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9EDFBFB-2E22-45FF-AC27-39D7418EBCD1}"/>
              </a:ext>
            </a:extLst>
          </p:cNvPr>
          <p:cNvGrpSpPr/>
          <p:nvPr/>
        </p:nvGrpSpPr>
        <p:grpSpPr>
          <a:xfrm>
            <a:off x="643243" y="2781946"/>
            <a:ext cx="2429365" cy="720000"/>
            <a:chOff x="643243" y="2827424"/>
            <a:chExt cx="2429365" cy="720000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EEED1DB9-AF7E-450A-BB5A-F81C20ED9A8F}"/>
                </a:ext>
              </a:extLst>
            </p:cNvPr>
            <p:cNvSpPr/>
            <p:nvPr/>
          </p:nvSpPr>
          <p:spPr>
            <a:xfrm>
              <a:off x="1611441" y="2916655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Technical indicators</a:t>
              </a:r>
            </a:p>
          </p:txBody>
        </p:sp>
        <p:pic>
          <p:nvPicPr>
            <p:cNvPr id="20" name="Picture 11" descr="Icon&#10;&#10;Description automatically generated">
              <a:extLst>
                <a:ext uri="{FF2B5EF4-FFF2-40B4-BE49-F238E27FC236}">
                  <a16:creationId xmlns:a16="http://schemas.microsoft.com/office/drawing/2014/main" id="{49D1229E-0FFA-4BA9-891B-6248B926C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2827424"/>
              <a:ext cx="720000" cy="720000"/>
            </a:xfrm>
            <a:prstGeom prst="rect">
              <a:avLst/>
            </a:prstGeom>
          </p:spPr>
        </p:pic>
      </p:grpSp>
      <p:sp>
        <p:nvSpPr>
          <p:cNvPr id="21" name="Rectangle 12">
            <a:extLst>
              <a:ext uri="{FF2B5EF4-FFF2-40B4-BE49-F238E27FC236}">
                <a16:creationId xmlns:a16="http://schemas.microsoft.com/office/drawing/2014/main" id="{831FD315-563F-4B17-957D-676A5645FB96}"/>
              </a:ext>
            </a:extLst>
          </p:cNvPr>
          <p:cNvSpPr/>
          <p:nvPr/>
        </p:nvSpPr>
        <p:spPr>
          <a:xfrm>
            <a:off x="1611441" y="3880308"/>
            <a:ext cx="254034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Proposed automatically generated features about news event types</a:t>
            </a:r>
          </a:p>
        </p:txBody>
      </p:sp>
      <p:pic>
        <p:nvPicPr>
          <p:cNvPr id="22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076E9B35-C0FA-4689-ACCE-19F231DEA7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791077"/>
            <a:ext cx="720000" cy="7200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F6C73FE-4B19-4A24-9064-EC8066D92205}"/>
              </a:ext>
            </a:extLst>
          </p:cNvPr>
          <p:cNvGrpSpPr/>
          <p:nvPr/>
        </p:nvGrpSpPr>
        <p:grpSpPr>
          <a:xfrm>
            <a:off x="8472264" y="1772816"/>
            <a:ext cx="2429365" cy="720000"/>
            <a:chOff x="643243" y="1772816"/>
            <a:chExt cx="2429365" cy="720000"/>
          </a:xfrm>
        </p:grpSpPr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B11A1C05-AA35-4882-9469-FA696915DA5C}"/>
                </a:ext>
              </a:extLst>
            </p:cNvPr>
            <p:cNvSpPr/>
            <p:nvPr/>
          </p:nvSpPr>
          <p:spPr>
            <a:xfrm>
              <a:off x="1611441" y="1862047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Prices</a:t>
              </a:r>
            </a:p>
          </p:txBody>
        </p:sp>
        <p:pic>
          <p:nvPicPr>
            <p:cNvPr id="28" name="Picture 9" descr="Icon&#10;&#10;Description automatically generated">
              <a:extLst>
                <a:ext uri="{FF2B5EF4-FFF2-40B4-BE49-F238E27FC236}">
                  <a16:creationId xmlns:a16="http://schemas.microsoft.com/office/drawing/2014/main" id="{9D25F3E8-F663-4E60-AA34-52B81B9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1772816"/>
              <a:ext cx="720000" cy="72000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EC6B3C5-E1BB-452B-A562-A5ABF35317A2}"/>
              </a:ext>
            </a:extLst>
          </p:cNvPr>
          <p:cNvGrpSpPr/>
          <p:nvPr/>
        </p:nvGrpSpPr>
        <p:grpSpPr>
          <a:xfrm>
            <a:off x="8472264" y="2781946"/>
            <a:ext cx="2429365" cy="720000"/>
            <a:chOff x="643243" y="2827424"/>
            <a:chExt cx="2429365" cy="720000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E2DF1C17-D405-4F6F-B2D3-34E406FED606}"/>
                </a:ext>
              </a:extLst>
            </p:cNvPr>
            <p:cNvSpPr/>
            <p:nvPr/>
          </p:nvSpPr>
          <p:spPr>
            <a:xfrm>
              <a:off x="1611441" y="2916655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Technical indicators</a:t>
              </a:r>
            </a:p>
          </p:txBody>
        </p:sp>
        <p:pic>
          <p:nvPicPr>
            <p:cNvPr id="31" name="Picture 11" descr="Icon&#10;&#10;Description automatically generated">
              <a:extLst>
                <a:ext uri="{FF2B5EF4-FFF2-40B4-BE49-F238E27FC236}">
                  <a16:creationId xmlns:a16="http://schemas.microsoft.com/office/drawing/2014/main" id="{42A985C9-0A16-4550-85D5-83C884BB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2827424"/>
              <a:ext cx="720000" cy="720000"/>
            </a:xfrm>
            <a:prstGeom prst="rect">
              <a:avLst/>
            </a:prstGeom>
          </p:spPr>
        </p:pic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B86FFDAC-F549-4137-8209-F5E69318D427}"/>
              </a:ext>
            </a:extLst>
          </p:cNvPr>
          <p:cNvSpPr/>
          <p:nvPr/>
        </p:nvSpPr>
        <p:spPr>
          <a:xfrm>
            <a:off x="4656000" y="244450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Which model is better?</a:t>
            </a:r>
          </a:p>
        </p:txBody>
      </p:sp>
    </p:spTree>
    <p:extLst>
      <p:ext uri="{BB962C8B-B14F-4D97-AF65-F5344CB8AC3E}">
        <p14:creationId xmlns:p14="http://schemas.microsoft.com/office/powerpoint/2010/main" val="904378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D00A1-D27E-4993-9C1C-5AC352D9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Will proposed features improve profitability?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246DE-24E5-46D4-BBAB-F85B2E994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59D94D-2DEE-4DAB-855B-EB6DC0267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4FA9B7-8103-43CD-B1AA-C3CF0602A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1A16998A-A169-41A5-9EDE-F3EA9B6B42AE}"/>
              </a:ext>
            </a:extLst>
          </p:cNvPr>
          <p:cNvSpPr/>
          <p:nvPr/>
        </p:nvSpPr>
        <p:spPr>
          <a:xfrm>
            <a:off x="-384720" y="1508017"/>
            <a:ext cx="4680000" cy="4752975"/>
          </a:xfrm>
          <a:prstGeom prst="homePlate">
            <a:avLst>
              <a:gd name="adj" fmla="val 790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sp>
        <p:nvSpPr>
          <p:cNvPr id="9" name="Стрелка: пятиугольник 8">
            <a:extLst>
              <a:ext uri="{FF2B5EF4-FFF2-40B4-BE49-F238E27FC236}">
                <a16:creationId xmlns:a16="http://schemas.microsoft.com/office/drawing/2014/main" id="{FFEE8B43-E12A-4C82-88F8-5830D5DC0DFA}"/>
              </a:ext>
            </a:extLst>
          </p:cNvPr>
          <p:cNvSpPr/>
          <p:nvPr/>
        </p:nvSpPr>
        <p:spPr>
          <a:xfrm flipH="1">
            <a:off x="7911149" y="1508017"/>
            <a:ext cx="4680000" cy="4752975"/>
          </a:xfrm>
          <a:prstGeom prst="homePlate">
            <a:avLst>
              <a:gd name="adj" fmla="val 790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C6DDE7-CA4E-4115-820F-D2E8CF92DC86}"/>
              </a:ext>
            </a:extLst>
          </p:cNvPr>
          <p:cNvGrpSpPr/>
          <p:nvPr/>
        </p:nvGrpSpPr>
        <p:grpSpPr>
          <a:xfrm>
            <a:off x="643243" y="1772816"/>
            <a:ext cx="2429365" cy="720000"/>
            <a:chOff x="643243" y="1772816"/>
            <a:chExt cx="2429365" cy="720000"/>
          </a:xfrm>
        </p:grpSpPr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E3600D3E-AD5E-401D-A08B-CBCF5FDD0DF6}"/>
                </a:ext>
              </a:extLst>
            </p:cNvPr>
            <p:cNvSpPr/>
            <p:nvPr/>
          </p:nvSpPr>
          <p:spPr>
            <a:xfrm>
              <a:off x="1611441" y="1862047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Prices</a:t>
              </a:r>
            </a:p>
          </p:txBody>
        </p:sp>
        <p:pic>
          <p:nvPicPr>
            <p:cNvPr id="18" name="Picture 9" descr="Icon&#10;&#10;Description automatically generated">
              <a:extLst>
                <a:ext uri="{FF2B5EF4-FFF2-40B4-BE49-F238E27FC236}">
                  <a16:creationId xmlns:a16="http://schemas.microsoft.com/office/drawing/2014/main" id="{7D9F340C-B0A0-4302-9E4F-1746B7B5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1772816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9EDFBFB-2E22-45FF-AC27-39D7418EBCD1}"/>
              </a:ext>
            </a:extLst>
          </p:cNvPr>
          <p:cNvGrpSpPr/>
          <p:nvPr/>
        </p:nvGrpSpPr>
        <p:grpSpPr>
          <a:xfrm>
            <a:off x="643243" y="2781946"/>
            <a:ext cx="2429365" cy="720000"/>
            <a:chOff x="643243" y="2827424"/>
            <a:chExt cx="2429365" cy="720000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EEED1DB9-AF7E-450A-BB5A-F81C20ED9A8F}"/>
                </a:ext>
              </a:extLst>
            </p:cNvPr>
            <p:cNvSpPr/>
            <p:nvPr/>
          </p:nvSpPr>
          <p:spPr>
            <a:xfrm>
              <a:off x="1611441" y="2916655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Technical indicators</a:t>
              </a:r>
            </a:p>
          </p:txBody>
        </p:sp>
        <p:pic>
          <p:nvPicPr>
            <p:cNvPr id="20" name="Picture 11" descr="Icon&#10;&#10;Description automatically generated">
              <a:extLst>
                <a:ext uri="{FF2B5EF4-FFF2-40B4-BE49-F238E27FC236}">
                  <a16:creationId xmlns:a16="http://schemas.microsoft.com/office/drawing/2014/main" id="{49D1229E-0FFA-4BA9-891B-6248B926C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2827424"/>
              <a:ext cx="720000" cy="720000"/>
            </a:xfrm>
            <a:prstGeom prst="rect">
              <a:avLst/>
            </a:prstGeom>
          </p:spPr>
        </p:pic>
      </p:grpSp>
      <p:sp>
        <p:nvSpPr>
          <p:cNvPr id="21" name="Rectangle 12">
            <a:extLst>
              <a:ext uri="{FF2B5EF4-FFF2-40B4-BE49-F238E27FC236}">
                <a16:creationId xmlns:a16="http://schemas.microsoft.com/office/drawing/2014/main" id="{831FD315-563F-4B17-957D-676A5645FB96}"/>
              </a:ext>
            </a:extLst>
          </p:cNvPr>
          <p:cNvSpPr/>
          <p:nvPr/>
        </p:nvSpPr>
        <p:spPr>
          <a:xfrm>
            <a:off x="1611441" y="3880308"/>
            <a:ext cx="254034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Proposed automatically generated features about news event types</a:t>
            </a:r>
          </a:p>
        </p:txBody>
      </p:sp>
      <p:pic>
        <p:nvPicPr>
          <p:cNvPr id="22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076E9B35-C0FA-4689-ACCE-19F231DEA7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791077"/>
            <a:ext cx="720000" cy="7200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F6C73FE-4B19-4A24-9064-EC8066D92205}"/>
              </a:ext>
            </a:extLst>
          </p:cNvPr>
          <p:cNvGrpSpPr/>
          <p:nvPr/>
        </p:nvGrpSpPr>
        <p:grpSpPr>
          <a:xfrm>
            <a:off x="8472264" y="1772816"/>
            <a:ext cx="2429365" cy="720000"/>
            <a:chOff x="643243" y="1772816"/>
            <a:chExt cx="2429365" cy="720000"/>
          </a:xfrm>
        </p:grpSpPr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B11A1C05-AA35-4882-9469-FA696915DA5C}"/>
                </a:ext>
              </a:extLst>
            </p:cNvPr>
            <p:cNvSpPr/>
            <p:nvPr/>
          </p:nvSpPr>
          <p:spPr>
            <a:xfrm>
              <a:off x="1611441" y="1862047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Prices</a:t>
              </a:r>
            </a:p>
          </p:txBody>
        </p:sp>
        <p:pic>
          <p:nvPicPr>
            <p:cNvPr id="28" name="Picture 9" descr="Icon&#10;&#10;Description automatically generated">
              <a:extLst>
                <a:ext uri="{FF2B5EF4-FFF2-40B4-BE49-F238E27FC236}">
                  <a16:creationId xmlns:a16="http://schemas.microsoft.com/office/drawing/2014/main" id="{9D25F3E8-F663-4E60-AA34-52B81B9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1772816"/>
              <a:ext cx="720000" cy="72000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EC6B3C5-E1BB-452B-A562-A5ABF35317A2}"/>
              </a:ext>
            </a:extLst>
          </p:cNvPr>
          <p:cNvGrpSpPr/>
          <p:nvPr/>
        </p:nvGrpSpPr>
        <p:grpSpPr>
          <a:xfrm>
            <a:off x="8472264" y="2781946"/>
            <a:ext cx="2429365" cy="720000"/>
            <a:chOff x="643243" y="2827424"/>
            <a:chExt cx="2429365" cy="720000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E2DF1C17-D405-4F6F-B2D3-34E406FED606}"/>
                </a:ext>
              </a:extLst>
            </p:cNvPr>
            <p:cNvSpPr/>
            <p:nvPr/>
          </p:nvSpPr>
          <p:spPr>
            <a:xfrm>
              <a:off x="1611441" y="2916655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Technical indicators</a:t>
              </a:r>
            </a:p>
          </p:txBody>
        </p:sp>
        <p:pic>
          <p:nvPicPr>
            <p:cNvPr id="31" name="Picture 11" descr="Icon&#10;&#10;Description automatically generated">
              <a:extLst>
                <a:ext uri="{FF2B5EF4-FFF2-40B4-BE49-F238E27FC236}">
                  <a16:creationId xmlns:a16="http://schemas.microsoft.com/office/drawing/2014/main" id="{42A985C9-0A16-4550-85D5-83C884BB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2827424"/>
              <a:ext cx="720000" cy="720000"/>
            </a:xfrm>
            <a:prstGeom prst="rect">
              <a:avLst/>
            </a:prstGeom>
          </p:spPr>
        </p:pic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B86FFDAC-F549-4137-8209-F5E69318D427}"/>
              </a:ext>
            </a:extLst>
          </p:cNvPr>
          <p:cNvSpPr/>
          <p:nvPr/>
        </p:nvSpPr>
        <p:spPr>
          <a:xfrm>
            <a:off x="4656000" y="244450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Which model is better?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8269DCDF-F921-4892-B35E-E3239AAE289A}"/>
              </a:ext>
            </a:extLst>
          </p:cNvPr>
          <p:cNvSpPr/>
          <p:nvPr/>
        </p:nvSpPr>
        <p:spPr>
          <a:xfrm>
            <a:off x="643243" y="5036472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chemeClr val="tx2"/>
                </a:solidFill>
              </a:rPr>
              <a:t>Expected: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3170BD45-A59C-4BD7-AD1B-70403E60DDC8}"/>
              </a:ext>
            </a:extLst>
          </p:cNvPr>
          <p:cNvSpPr/>
          <p:nvPr/>
        </p:nvSpPr>
        <p:spPr>
          <a:xfrm>
            <a:off x="8472264" y="5036472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chemeClr val="tx2"/>
                </a:solidFill>
              </a:rPr>
              <a:t>Expected:</a:t>
            </a: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889FA1FB-C2E8-4E7C-B68A-209B9EE4515A}"/>
              </a:ext>
            </a:extLst>
          </p:cNvPr>
          <p:cNvSpPr/>
          <p:nvPr/>
        </p:nvSpPr>
        <p:spPr>
          <a:xfrm>
            <a:off x="643243" y="5445224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2"/>
                </a:solidFill>
              </a:rPr>
              <a:t>+ 20% in 2 month</a:t>
            </a: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E6E3A64D-BABC-49E0-AAB3-AB52FFA5E1AD}"/>
              </a:ext>
            </a:extLst>
          </p:cNvPr>
          <p:cNvSpPr/>
          <p:nvPr/>
        </p:nvSpPr>
        <p:spPr>
          <a:xfrm>
            <a:off x="8472264" y="5445224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2"/>
                </a:solidFill>
              </a:rPr>
              <a:t>+ 5% in 2 month</a:t>
            </a:r>
          </a:p>
        </p:txBody>
      </p:sp>
    </p:spTree>
    <p:extLst>
      <p:ext uri="{BB962C8B-B14F-4D97-AF65-F5344CB8AC3E}">
        <p14:creationId xmlns:p14="http://schemas.microsoft.com/office/powerpoint/2010/main" val="76790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2" grpId="0" animBg="1"/>
      <p:bldP spid="33" grpId="0"/>
      <p:bldP spid="35" grpId="0"/>
      <p:bldP spid="37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D00A1-D27E-4993-9C1C-5AC352D9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we automatically detect event type in news?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246DE-24E5-46D4-BBAB-F85B2E994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59D94D-2DEE-4DAB-855B-EB6DC0267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4FA9B7-8103-43CD-B1AA-C3CF0602A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8A0545C-94F0-4365-AE0F-57E6346318F3}"/>
              </a:ext>
            </a:extLst>
          </p:cNvPr>
          <p:cNvGrpSpPr/>
          <p:nvPr/>
        </p:nvGrpSpPr>
        <p:grpSpPr>
          <a:xfrm>
            <a:off x="643243" y="3791077"/>
            <a:ext cx="3508541" cy="720000"/>
            <a:chOff x="643243" y="3791077"/>
            <a:chExt cx="3508541" cy="720000"/>
          </a:xfrm>
        </p:grpSpPr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2AD67320-6202-4E13-835C-2B7D261BC833}"/>
                </a:ext>
              </a:extLst>
            </p:cNvPr>
            <p:cNvSpPr/>
            <p:nvPr/>
          </p:nvSpPr>
          <p:spPr>
            <a:xfrm>
              <a:off x="1611441" y="3880308"/>
              <a:ext cx="2540343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i="1" dirty="0">
                  <a:solidFill>
                    <a:schemeClr val="tx2"/>
                  </a:solidFill>
                </a:rPr>
                <a:t>Proposed automatically generated features about news event types</a:t>
              </a:r>
            </a:p>
          </p:txBody>
        </p:sp>
        <p:pic>
          <p:nvPicPr>
            <p:cNvPr id="36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F4E6AF-AABE-4C0F-9C3B-2CB5284F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3791077"/>
              <a:ext cx="720000" cy="720000"/>
            </a:xfrm>
            <a:prstGeom prst="rect">
              <a:avLst/>
            </a:prstGeom>
          </p:spPr>
        </p:pic>
      </p:grpSp>
      <p:sp>
        <p:nvSpPr>
          <p:cNvPr id="41" name="Rectangle 12">
            <a:extLst>
              <a:ext uri="{FF2B5EF4-FFF2-40B4-BE49-F238E27FC236}">
                <a16:creationId xmlns:a16="http://schemas.microsoft.com/office/drawing/2014/main" id="{F3DA0A70-ED71-4F55-BA35-D1B9ED1ADCFF}"/>
              </a:ext>
            </a:extLst>
          </p:cNvPr>
          <p:cNvSpPr/>
          <p:nvPr/>
        </p:nvSpPr>
        <p:spPr>
          <a:xfrm>
            <a:off x="4295775" y="1501202"/>
            <a:ext cx="5374628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2"/>
                </a:solidFill>
              </a:rPr>
              <a:t>BERT – neural network</a:t>
            </a: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27BFE984-FC62-4B8E-8017-8C2BFBCF8B91}"/>
              </a:ext>
            </a:extLst>
          </p:cNvPr>
          <p:cNvSpPr/>
          <p:nvPr/>
        </p:nvSpPr>
        <p:spPr>
          <a:xfrm>
            <a:off x="5591944" y="2420888"/>
            <a:ext cx="5832648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State-of-the-art machine learning technique for text analysis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5EA4BE-3366-4EE5-99CE-822D1D53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18" y="2492888"/>
            <a:ext cx="484898" cy="720000"/>
          </a:xfrm>
          <a:prstGeom prst="rect">
            <a:avLst/>
          </a:prstGeom>
        </p:spPr>
      </p:pic>
      <p:sp>
        <p:nvSpPr>
          <p:cNvPr id="43" name="Rectangle 12">
            <a:extLst>
              <a:ext uri="{FF2B5EF4-FFF2-40B4-BE49-F238E27FC236}">
                <a16:creationId xmlns:a16="http://schemas.microsoft.com/office/drawing/2014/main" id="{C9852415-66F6-4418-B638-D631E01C1293}"/>
              </a:ext>
            </a:extLst>
          </p:cNvPr>
          <p:cNvSpPr/>
          <p:nvPr/>
        </p:nvSpPr>
        <p:spPr>
          <a:xfrm>
            <a:off x="5591944" y="4779144"/>
            <a:ext cx="5832648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Concept of Attention -&gt; Understand Context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DD1FAC-6B5F-4876-96FA-13705424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67" y="4725144"/>
            <a:ext cx="972000" cy="972000"/>
          </a:xfrm>
          <a:prstGeom prst="rect">
            <a:avLst/>
          </a:prstGeom>
        </p:spPr>
      </p:pic>
      <p:sp>
        <p:nvSpPr>
          <p:cNvPr id="44" name="Rectangle 12">
            <a:extLst>
              <a:ext uri="{FF2B5EF4-FFF2-40B4-BE49-F238E27FC236}">
                <a16:creationId xmlns:a16="http://schemas.microsoft.com/office/drawing/2014/main" id="{834F5857-987F-4B76-81B9-E4831C985D37}"/>
              </a:ext>
            </a:extLst>
          </p:cNvPr>
          <p:cNvSpPr/>
          <p:nvPr/>
        </p:nvSpPr>
        <p:spPr>
          <a:xfrm>
            <a:off x="5591944" y="3573016"/>
            <a:ext cx="5832648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Pre-trained by Google corp. on Wikipedia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4FE0691-7C0E-4585-A15D-F14FE810D2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11" t="11604" r="27244" b="14191"/>
          <a:stretch/>
        </p:blipFill>
        <p:spPr>
          <a:xfrm>
            <a:off x="4366621" y="3573016"/>
            <a:ext cx="985692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-0.325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717F-D4F6-4F79-8B8B-98BEE3AF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Attention helps model to understand the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FBE41-3065-41A6-BDE4-9AC3FAA58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7FEB68-5BC4-4C90-834E-24D47F3EF14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37328" y="1484313"/>
            <a:ext cx="6357165" cy="47529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339AA-D488-4F9C-871A-428C86497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15FCF-5D9F-4ACD-9504-E64138ADC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1934E6E-D87A-4409-B2BD-71E8F98B7B09}"/>
              </a:ext>
            </a:extLst>
          </p:cNvPr>
          <p:cNvSpPr/>
          <p:nvPr/>
        </p:nvSpPr>
        <p:spPr>
          <a:xfrm>
            <a:off x="7143731" y="2060848"/>
            <a:ext cx="391254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2"/>
                </a:solidFill>
              </a:rPr>
              <a:t>Men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EC9D24A9-414A-4AC7-AA66-3EC4F51CB70D}"/>
              </a:ext>
            </a:extLst>
          </p:cNvPr>
          <p:cNvSpPr/>
          <p:nvPr/>
        </p:nvSpPr>
        <p:spPr>
          <a:xfrm>
            <a:off x="7143731" y="3645024"/>
            <a:ext cx="391254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2"/>
                </a:solidFill>
              </a:rPr>
              <a:t>Bike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0C50026-B4AD-4936-BA30-84E1085E052B}"/>
              </a:ext>
            </a:extLst>
          </p:cNvPr>
          <p:cNvSpPr/>
          <p:nvPr/>
        </p:nvSpPr>
        <p:spPr>
          <a:xfrm>
            <a:off x="7143731" y="5157192"/>
            <a:ext cx="3912541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2"/>
                </a:solidFill>
              </a:rPr>
              <a:t>Road</a:t>
            </a:r>
          </a:p>
        </p:txBody>
      </p:sp>
    </p:spTree>
    <p:extLst>
      <p:ext uri="{BB962C8B-B14F-4D97-AF65-F5344CB8AC3E}">
        <p14:creationId xmlns:p14="http://schemas.microsoft.com/office/powerpoint/2010/main" val="4271620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D00A1-D27E-4993-9C1C-5AC352D9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Fine-tune BERT to detect event type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246DE-24E5-46D4-BBAB-F85B2E994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59D94D-2DEE-4DAB-855B-EB6DC0267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4FA9B7-8103-43CD-B1AA-C3CF0602A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54B22D7-DAEC-4711-BE30-DA838AD46D3B}"/>
              </a:ext>
            </a:extLst>
          </p:cNvPr>
          <p:cNvGrpSpPr/>
          <p:nvPr/>
        </p:nvGrpSpPr>
        <p:grpSpPr>
          <a:xfrm>
            <a:off x="623888" y="2954411"/>
            <a:ext cx="2448720" cy="1297136"/>
            <a:chOff x="623888" y="3644032"/>
            <a:chExt cx="2448720" cy="1297136"/>
          </a:xfrm>
        </p:grpSpPr>
        <p:sp>
          <p:nvSpPr>
            <p:cNvPr id="16" name="Rectangle: Rounded Corners 7">
              <a:extLst>
                <a:ext uri="{FF2B5EF4-FFF2-40B4-BE49-F238E27FC236}">
                  <a16:creationId xmlns:a16="http://schemas.microsoft.com/office/drawing/2014/main" id="{835497B5-E24F-40BF-B3E1-EDDB2744C24C}"/>
                </a:ext>
              </a:extLst>
            </p:cNvPr>
            <p:cNvSpPr/>
            <p:nvPr/>
          </p:nvSpPr>
          <p:spPr>
            <a:xfrm>
              <a:off x="623888" y="3644032"/>
              <a:ext cx="2016000" cy="129713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000" dirty="0">
                  <a:solidFill>
                    <a:schemeClr val="bg1"/>
                  </a:solidFill>
                </a:rPr>
                <a:t>Manually labelled 760 news texts</a:t>
              </a:r>
            </a:p>
          </p:txBody>
        </p:sp>
        <p:sp>
          <p:nvSpPr>
            <p:cNvPr id="17" name="Gleichschenkliges Dreieck 17">
              <a:extLst>
                <a:ext uri="{FF2B5EF4-FFF2-40B4-BE49-F238E27FC236}">
                  <a16:creationId xmlns:a16="http://schemas.microsoft.com/office/drawing/2014/main" id="{B53B646E-B0F3-4ECE-AA9F-9B821BD3B032}"/>
                </a:ext>
              </a:extLst>
            </p:cNvPr>
            <p:cNvSpPr/>
            <p:nvPr/>
          </p:nvSpPr>
          <p:spPr bwMode="ltGray">
            <a:xfrm rot="5400000">
              <a:off x="2842208" y="4192118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9BC1111-2B81-441D-943B-FDE08AA58864}"/>
              </a:ext>
            </a:extLst>
          </p:cNvPr>
          <p:cNvGrpSpPr/>
          <p:nvPr/>
        </p:nvGrpSpPr>
        <p:grpSpPr>
          <a:xfrm>
            <a:off x="3599925" y="2954411"/>
            <a:ext cx="2448720" cy="1297136"/>
            <a:chOff x="623888" y="3644032"/>
            <a:chExt cx="2448720" cy="1297136"/>
          </a:xfrm>
        </p:grpSpPr>
        <p:sp>
          <p:nvSpPr>
            <p:cNvPr id="20" name="Rectangle: Rounded Corners 7">
              <a:extLst>
                <a:ext uri="{FF2B5EF4-FFF2-40B4-BE49-F238E27FC236}">
                  <a16:creationId xmlns:a16="http://schemas.microsoft.com/office/drawing/2014/main" id="{D9532563-0B3C-41B4-9506-192B0C3DA025}"/>
                </a:ext>
              </a:extLst>
            </p:cNvPr>
            <p:cNvSpPr/>
            <p:nvPr/>
          </p:nvSpPr>
          <p:spPr>
            <a:xfrm>
              <a:off x="623888" y="3644032"/>
              <a:ext cx="2016000" cy="129713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000" dirty="0">
                  <a:solidFill>
                    <a:schemeClr val="bg1"/>
                  </a:solidFill>
                </a:rPr>
                <a:t>Download </a:t>
              </a:r>
            </a:p>
            <a:p>
              <a:pPr algn="ctr">
                <a:buClr>
                  <a:schemeClr val="bg1"/>
                </a:buClr>
              </a:pPr>
              <a:r>
                <a:rPr lang="en-US" sz="2000" dirty="0">
                  <a:solidFill>
                    <a:schemeClr val="bg1"/>
                  </a:solidFill>
                </a:rPr>
                <a:t>pre-trained BERT</a:t>
              </a:r>
            </a:p>
          </p:txBody>
        </p:sp>
        <p:sp>
          <p:nvSpPr>
            <p:cNvPr id="21" name="Gleichschenkliges Dreieck 17">
              <a:extLst>
                <a:ext uri="{FF2B5EF4-FFF2-40B4-BE49-F238E27FC236}">
                  <a16:creationId xmlns:a16="http://schemas.microsoft.com/office/drawing/2014/main" id="{ECDB154C-481A-467F-A5DE-D240FB723BE7}"/>
                </a:ext>
              </a:extLst>
            </p:cNvPr>
            <p:cNvSpPr/>
            <p:nvPr/>
          </p:nvSpPr>
          <p:spPr bwMode="ltGray">
            <a:xfrm rot="5400000">
              <a:off x="2842208" y="4192118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E18142D-3750-4BCC-A1D5-D049DD3610E7}"/>
              </a:ext>
            </a:extLst>
          </p:cNvPr>
          <p:cNvGrpSpPr/>
          <p:nvPr/>
        </p:nvGrpSpPr>
        <p:grpSpPr>
          <a:xfrm>
            <a:off x="6575962" y="2954411"/>
            <a:ext cx="2448720" cy="1297136"/>
            <a:chOff x="623888" y="3644032"/>
            <a:chExt cx="2448720" cy="1297136"/>
          </a:xfrm>
        </p:grpSpPr>
        <p:sp>
          <p:nvSpPr>
            <p:cNvPr id="23" name="Rectangle: Rounded Corners 7">
              <a:extLst>
                <a:ext uri="{FF2B5EF4-FFF2-40B4-BE49-F238E27FC236}">
                  <a16:creationId xmlns:a16="http://schemas.microsoft.com/office/drawing/2014/main" id="{E318FEFA-A98F-418A-849E-1E05F0BAA196}"/>
                </a:ext>
              </a:extLst>
            </p:cNvPr>
            <p:cNvSpPr/>
            <p:nvPr/>
          </p:nvSpPr>
          <p:spPr>
            <a:xfrm>
              <a:off x="623888" y="3644032"/>
              <a:ext cx="2016000" cy="129713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sz="2000" dirty="0">
                  <a:solidFill>
                    <a:schemeClr val="bg1"/>
                  </a:solidFill>
                </a:rPr>
                <a:t>Fine-tune BERT with our labelled data</a:t>
              </a:r>
            </a:p>
          </p:txBody>
        </p:sp>
        <p:sp>
          <p:nvSpPr>
            <p:cNvPr id="24" name="Gleichschenkliges Dreieck 17">
              <a:extLst>
                <a:ext uri="{FF2B5EF4-FFF2-40B4-BE49-F238E27FC236}">
                  <a16:creationId xmlns:a16="http://schemas.microsoft.com/office/drawing/2014/main" id="{64BB282D-18AD-4F06-AB6E-4236E05CE2E9}"/>
                </a:ext>
              </a:extLst>
            </p:cNvPr>
            <p:cNvSpPr/>
            <p:nvPr/>
          </p:nvSpPr>
          <p:spPr bwMode="ltGray">
            <a:xfrm rot="5400000">
              <a:off x="2842208" y="4192118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6ADB5F92-F2A8-4A96-B4C6-54C7C50E7493}"/>
              </a:ext>
            </a:extLst>
          </p:cNvPr>
          <p:cNvSpPr/>
          <p:nvPr/>
        </p:nvSpPr>
        <p:spPr>
          <a:xfrm>
            <a:off x="9552000" y="2954411"/>
            <a:ext cx="2016000" cy="129713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Label the rest of news dataset</a:t>
            </a:r>
          </a:p>
        </p:txBody>
      </p:sp>
    </p:spTree>
    <p:extLst>
      <p:ext uri="{BB962C8B-B14F-4D97-AF65-F5344CB8AC3E}">
        <p14:creationId xmlns:p14="http://schemas.microsoft.com/office/powerpoint/2010/main" val="241364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77CFC-0127-4274-A937-420CEE5B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1719557C-295F-4909-9BD5-12E5F6AA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46867"/>
              </p:ext>
            </p:extLst>
          </p:nvPr>
        </p:nvGraphicFramePr>
        <p:xfrm>
          <a:off x="624000" y="1484312"/>
          <a:ext cx="7631440" cy="345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48">
                  <a:extLst>
                    <a:ext uri="{9D8B030D-6E8A-4147-A177-3AD203B41FA5}">
                      <a16:colId xmlns:a16="http://schemas.microsoft.com/office/drawing/2014/main" val="3086864257"/>
                    </a:ext>
                  </a:extLst>
                </a:gridCol>
                <a:gridCol w="7127992">
                  <a:extLst>
                    <a:ext uri="{9D8B030D-6E8A-4147-A177-3AD203B41FA5}">
                      <a16:colId xmlns:a16="http://schemas.microsoft.com/office/drawing/2014/main" val="2246156444"/>
                    </a:ext>
                  </a:extLst>
                </a:gridCol>
              </a:tblGrid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</a:t>
                      </a:r>
                      <a:r>
                        <a:rPr lang="ru-RU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de-DE" sz="2400" b="0" i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Introduction to the Stock Market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27676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How can algorithms help traders?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67059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How to use news texts?</a:t>
                      </a:r>
                      <a:endParaRPr kumimoji="0" lang="de-DE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297041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>
                          <a:solidFill>
                            <a:schemeClr val="bg1"/>
                          </a:solidFill>
                          <a:latin typeface="+mj-lt"/>
                        </a:rPr>
                        <a:t>04</a:t>
                      </a:r>
                      <a:endParaRPr lang="de-DE" sz="2400" b="0" i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 event-type detection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eleNeo Office"/>
                        <a:ea typeface="+mn-ea"/>
                        <a:cs typeface="+mn-cs"/>
                      </a:endParaRP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626534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Neo Office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302107"/>
                  </a:ext>
                </a:extLst>
              </a:tr>
              <a:tr h="576158">
                <a:tc>
                  <a:txBody>
                    <a:bodyPr/>
                    <a:lstStyle/>
                    <a:p>
                      <a:r>
                        <a:rPr lang="de-DE" sz="2400" b="0" i="0" dirty="0">
                          <a:solidFill>
                            <a:schemeClr val="bg1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Neo Office"/>
                          <a:ea typeface="+mn-ea"/>
                          <a:cs typeface="+mn-cs"/>
                        </a:rPr>
                        <a:t>Q&amp;A</a:t>
                      </a:r>
                    </a:p>
                  </a:txBody>
                  <a:tcPr marL="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35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735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973-532A-421F-BBF4-986945B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 with only price features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5A83-54EF-42D0-911B-5862111D2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3339B9-E43E-4683-9334-2A08B85B4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47EA3E-4665-47D2-B84E-45CEFA6FB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1C145F06-4F58-4534-8805-FBAAA6C49DB3}"/>
              </a:ext>
            </a:extLst>
          </p:cNvPr>
          <p:cNvSpPr/>
          <p:nvPr/>
        </p:nvSpPr>
        <p:spPr>
          <a:xfrm>
            <a:off x="3458102" y="2587568"/>
            <a:ext cx="2448000" cy="10080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9E21E548-BA32-498D-9E27-7C70DEC221A3}"/>
              </a:ext>
            </a:extLst>
          </p:cNvPr>
          <p:cNvSpPr/>
          <p:nvPr/>
        </p:nvSpPr>
        <p:spPr>
          <a:xfrm>
            <a:off x="6745768" y="3307886"/>
            <a:ext cx="2014811" cy="432000"/>
          </a:xfrm>
          <a:prstGeom prst="rect">
            <a:avLst/>
          </a:prstGeom>
          <a:solidFill>
            <a:srgbClr val="FE5E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fall</a:t>
            </a: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141B98AF-2DA9-403B-A810-93430434C7DF}"/>
              </a:ext>
            </a:extLst>
          </p:cNvPr>
          <p:cNvSpPr/>
          <p:nvPr/>
        </p:nvSpPr>
        <p:spPr>
          <a:xfrm>
            <a:off x="6745768" y="2875249"/>
            <a:ext cx="2014811" cy="4326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Zero growth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FA0CDFBE-025B-4B37-A596-0DCD997F3AE8}"/>
              </a:ext>
            </a:extLst>
          </p:cNvPr>
          <p:cNvSpPr/>
          <p:nvPr/>
        </p:nvSpPr>
        <p:spPr>
          <a:xfrm>
            <a:off x="6745768" y="2443249"/>
            <a:ext cx="2014811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rise</a:t>
            </a:r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78A05426-E110-40B4-A6B6-C77F6B220D93}"/>
              </a:ext>
            </a:extLst>
          </p:cNvPr>
          <p:cNvSpPr/>
          <p:nvPr/>
        </p:nvSpPr>
        <p:spPr bwMode="ltGray">
          <a:xfrm rot="5400000">
            <a:off x="6311499" y="2558449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4" name="Gleichschenkliges Dreieck 17">
            <a:extLst>
              <a:ext uri="{FF2B5EF4-FFF2-40B4-BE49-F238E27FC236}">
                <a16:creationId xmlns:a16="http://schemas.microsoft.com/office/drawing/2014/main" id="{0E57302C-1871-4CC3-BC98-A7E97437D92D}"/>
              </a:ext>
            </a:extLst>
          </p:cNvPr>
          <p:cNvSpPr/>
          <p:nvPr/>
        </p:nvSpPr>
        <p:spPr bwMode="ltGray">
          <a:xfrm rot="5400000">
            <a:off x="6311499" y="2991086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5" name="Gleichschenkliges Dreieck 17">
            <a:extLst>
              <a:ext uri="{FF2B5EF4-FFF2-40B4-BE49-F238E27FC236}">
                <a16:creationId xmlns:a16="http://schemas.microsoft.com/office/drawing/2014/main" id="{A4C28F0E-0522-4C75-836C-60D38B2B6857}"/>
              </a:ext>
            </a:extLst>
          </p:cNvPr>
          <p:cNvSpPr/>
          <p:nvPr/>
        </p:nvSpPr>
        <p:spPr bwMode="ltGray">
          <a:xfrm rot="5400000">
            <a:off x="6311499" y="3423086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A333B0FB-AB28-4B87-B851-A67858BF4835}"/>
              </a:ext>
            </a:extLst>
          </p:cNvPr>
          <p:cNvSpPr/>
          <p:nvPr/>
        </p:nvSpPr>
        <p:spPr>
          <a:xfrm>
            <a:off x="9121698" y="2875249"/>
            <a:ext cx="2447022" cy="8646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Do nothing</a:t>
            </a: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7DCCFA85-2D07-4EF8-A854-2EAAFBC3D743}"/>
              </a:ext>
            </a:extLst>
          </p:cNvPr>
          <p:cNvSpPr/>
          <p:nvPr/>
        </p:nvSpPr>
        <p:spPr>
          <a:xfrm>
            <a:off x="9121698" y="2443249"/>
            <a:ext cx="2447022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Buy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F1320D2-47B5-4CCB-B4CF-060557FA38F4}"/>
              </a:ext>
            </a:extLst>
          </p:cNvPr>
          <p:cNvGrpSpPr/>
          <p:nvPr/>
        </p:nvGrpSpPr>
        <p:grpSpPr>
          <a:xfrm>
            <a:off x="625585" y="2587568"/>
            <a:ext cx="2448720" cy="461006"/>
            <a:chOff x="625585" y="3255378"/>
            <a:chExt cx="2448720" cy="46100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8F5230-95F9-4CBB-AC01-5C14D7816626}"/>
                </a:ext>
              </a:extLst>
            </p:cNvPr>
            <p:cNvSpPr/>
            <p:nvPr/>
          </p:nvSpPr>
          <p:spPr>
            <a:xfrm>
              <a:off x="625585" y="3255378"/>
              <a:ext cx="2016000" cy="46100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>
                  <a:solidFill>
                    <a:schemeClr val="bg1"/>
                  </a:solidFill>
                </a:rPr>
                <a:t>Prices</a:t>
              </a:r>
            </a:p>
          </p:txBody>
        </p:sp>
        <p:sp>
          <p:nvSpPr>
            <p:cNvPr id="18" name="Gleichschenkliges Dreieck 17">
              <a:extLst>
                <a:ext uri="{FF2B5EF4-FFF2-40B4-BE49-F238E27FC236}">
                  <a16:creationId xmlns:a16="http://schemas.microsoft.com/office/drawing/2014/main" id="{C1A80844-2053-4359-8B2F-8490350843CA}"/>
                </a:ext>
              </a:extLst>
            </p:cNvPr>
            <p:cNvSpPr/>
            <p:nvPr/>
          </p:nvSpPr>
          <p:spPr bwMode="ltGray">
            <a:xfrm rot="5400000">
              <a:off x="2843905" y="3385399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4B206B4E-4E6A-48A8-925F-ACE04D2ADADA}"/>
              </a:ext>
            </a:extLst>
          </p:cNvPr>
          <p:cNvSpPr/>
          <p:nvPr/>
        </p:nvSpPr>
        <p:spPr>
          <a:xfrm>
            <a:off x="624608" y="1503725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Input data</a:t>
            </a:r>
          </a:p>
        </p:txBody>
      </p:sp>
      <p:cxnSp>
        <p:nvCxnSpPr>
          <p:cNvPr id="21" name="Gerader Verbinder 335">
            <a:extLst>
              <a:ext uri="{FF2B5EF4-FFF2-40B4-BE49-F238E27FC236}">
                <a16:creationId xmlns:a16="http://schemas.microsoft.com/office/drawing/2014/main" id="{C232818C-4A82-43D7-9A92-14C42386FA5D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C5090AB4-76E0-482D-BF73-72A21B119381}"/>
              </a:ext>
            </a:extLst>
          </p:cNvPr>
          <p:cNvSpPr/>
          <p:nvPr/>
        </p:nvSpPr>
        <p:spPr>
          <a:xfrm>
            <a:off x="3456405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23" name="Gerader Verbinder 335">
            <a:extLst>
              <a:ext uri="{FF2B5EF4-FFF2-40B4-BE49-F238E27FC236}">
                <a16:creationId xmlns:a16="http://schemas.microsoft.com/office/drawing/2014/main" id="{6BA5A286-5E77-4666-BEF7-86BC978D950B}"/>
              </a:ext>
            </a:extLst>
          </p:cNvPr>
          <p:cNvCxnSpPr>
            <a:cxnSpLocks/>
          </p:cNvCxnSpPr>
          <p:nvPr/>
        </p:nvCxnSpPr>
        <p:spPr bwMode="gray">
          <a:xfrm>
            <a:off x="3456405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7">
            <a:extLst>
              <a:ext uri="{FF2B5EF4-FFF2-40B4-BE49-F238E27FC236}">
                <a16:creationId xmlns:a16="http://schemas.microsoft.com/office/drawing/2014/main" id="{811ED980-0C48-4B70-A988-BD56300C6E6F}"/>
              </a:ext>
            </a:extLst>
          </p:cNvPr>
          <p:cNvSpPr/>
          <p:nvPr/>
        </p:nvSpPr>
        <p:spPr>
          <a:xfrm>
            <a:off x="6288202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Output prediction</a:t>
            </a:r>
          </a:p>
        </p:txBody>
      </p:sp>
      <p:cxnSp>
        <p:nvCxnSpPr>
          <p:cNvPr id="25" name="Gerader Verbinder 335">
            <a:extLst>
              <a:ext uri="{FF2B5EF4-FFF2-40B4-BE49-F238E27FC236}">
                <a16:creationId xmlns:a16="http://schemas.microsoft.com/office/drawing/2014/main" id="{E4C03923-BDD7-460D-9048-BE95ADF4B24A}"/>
              </a:ext>
            </a:extLst>
          </p:cNvPr>
          <p:cNvCxnSpPr>
            <a:cxnSpLocks/>
          </p:cNvCxnSpPr>
          <p:nvPr/>
        </p:nvCxnSpPr>
        <p:spPr bwMode="gray">
          <a:xfrm>
            <a:off x="6288202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079F1B98-ECC2-4F60-A358-6657B0A2C30C}"/>
              </a:ext>
            </a:extLst>
          </p:cNvPr>
          <p:cNvSpPr/>
          <p:nvPr/>
        </p:nvSpPr>
        <p:spPr>
          <a:xfrm>
            <a:off x="9120000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How to apply</a:t>
            </a:r>
          </a:p>
        </p:txBody>
      </p:sp>
      <p:cxnSp>
        <p:nvCxnSpPr>
          <p:cNvPr id="27" name="Gerader Verbinder 335">
            <a:extLst>
              <a:ext uri="{FF2B5EF4-FFF2-40B4-BE49-F238E27FC236}">
                <a16:creationId xmlns:a16="http://schemas.microsoft.com/office/drawing/2014/main" id="{19A4D589-DDC4-490D-B33F-4BFC389EC82C}"/>
              </a:ext>
            </a:extLst>
          </p:cNvPr>
          <p:cNvCxnSpPr>
            <a:cxnSpLocks/>
          </p:cNvCxnSpPr>
          <p:nvPr/>
        </p:nvCxnSpPr>
        <p:spPr bwMode="gray">
          <a:xfrm>
            <a:off x="9120000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F7D10A3A-D1B0-43C6-A7C0-72C883F699D9}"/>
              </a:ext>
            </a:extLst>
          </p:cNvPr>
          <p:cNvGrpSpPr/>
          <p:nvPr/>
        </p:nvGrpSpPr>
        <p:grpSpPr>
          <a:xfrm>
            <a:off x="625585" y="3134562"/>
            <a:ext cx="2448720" cy="461006"/>
            <a:chOff x="625585" y="3255378"/>
            <a:chExt cx="2448720" cy="461006"/>
          </a:xfrm>
        </p:grpSpPr>
        <p:sp>
          <p:nvSpPr>
            <p:cNvPr id="34" name="Rectangle: Rounded Corners 7">
              <a:extLst>
                <a:ext uri="{FF2B5EF4-FFF2-40B4-BE49-F238E27FC236}">
                  <a16:creationId xmlns:a16="http://schemas.microsoft.com/office/drawing/2014/main" id="{355AE124-9955-4FF7-95E9-1E67A094AE5C}"/>
                </a:ext>
              </a:extLst>
            </p:cNvPr>
            <p:cNvSpPr/>
            <p:nvPr/>
          </p:nvSpPr>
          <p:spPr>
            <a:xfrm>
              <a:off x="625585" y="3255378"/>
              <a:ext cx="2016000" cy="46100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>
                  <a:solidFill>
                    <a:schemeClr val="bg1"/>
                  </a:solidFill>
                </a:rPr>
                <a:t>Technical indicators </a:t>
              </a:r>
            </a:p>
          </p:txBody>
        </p:sp>
        <p:sp>
          <p:nvSpPr>
            <p:cNvPr id="35" name="Gleichschenkliges Dreieck 17">
              <a:extLst>
                <a:ext uri="{FF2B5EF4-FFF2-40B4-BE49-F238E27FC236}">
                  <a16:creationId xmlns:a16="http://schemas.microsoft.com/office/drawing/2014/main" id="{5D466537-63E2-4E02-A530-ACC9D27B55D9}"/>
                </a:ext>
              </a:extLst>
            </p:cNvPr>
            <p:cNvSpPr/>
            <p:nvPr/>
          </p:nvSpPr>
          <p:spPr bwMode="ltGray">
            <a:xfrm rot="5400000">
              <a:off x="2843905" y="3385399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: Rounded Corners 7">
            <a:extLst>
              <a:ext uri="{FF2B5EF4-FFF2-40B4-BE49-F238E27FC236}">
                <a16:creationId xmlns:a16="http://schemas.microsoft.com/office/drawing/2014/main" id="{8CF2024E-890F-4C68-BDD5-6C85144A6608}"/>
              </a:ext>
            </a:extLst>
          </p:cNvPr>
          <p:cNvSpPr/>
          <p:nvPr/>
        </p:nvSpPr>
        <p:spPr>
          <a:xfrm>
            <a:off x="3458102" y="2587568"/>
            <a:ext cx="2448000" cy="10080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Regression, Boosting, Random Forest, LSTM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45951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973-532A-421F-BBF4-986945B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 with news features too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5A83-54EF-42D0-911B-5862111D2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3339B9-E43E-4683-9334-2A08B85B4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47EA3E-4665-47D2-B84E-45CEFA6FB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9E21E548-BA32-498D-9E27-7C70DEC221A3}"/>
              </a:ext>
            </a:extLst>
          </p:cNvPr>
          <p:cNvSpPr/>
          <p:nvPr/>
        </p:nvSpPr>
        <p:spPr>
          <a:xfrm>
            <a:off x="6745768" y="3307886"/>
            <a:ext cx="2014811" cy="432000"/>
          </a:xfrm>
          <a:prstGeom prst="rect">
            <a:avLst/>
          </a:prstGeom>
          <a:solidFill>
            <a:srgbClr val="FE5E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fall</a:t>
            </a: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141B98AF-2DA9-403B-A810-93430434C7DF}"/>
              </a:ext>
            </a:extLst>
          </p:cNvPr>
          <p:cNvSpPr/>
          <p:nvPr/>
        </p:nvSpPr>
        <p:spPr>
          <a:xfrm>
            <a:off x="6745768" y="2875886"/>
            <a:ext cx="2014811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Zero growth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FA0CDFBE-025B-4B37-A596-0DCD997F3AE8}"/>
              </a:ext>
            </a:extLst>
          </p:cNvPr>
          <p:cNvSpPr/>
          <p:nvPr/>
        </p:nvSpPr>
        <p:spPr>
          <a:xfrm>
            <a:off x="6745768" y="2443249"/>
            <a:ext cx="2014811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Price rise</a:t>
            </a:r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78A05426-E110-40B4-A6B6-C77F6B220D93}"/>
              </a:ext>
            </a:extLst>
          </p:cNvPr>
          <p:cNvSpPr/>
          <p:nvPr/>
        </p:nvSpPr>
        <p:spPr bwMode="ltGray">
          <a:xfrm rot="5400000">
            <a:off x="6311499" y="2558449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4" name="Gleichschenkliges Dreieck 17">
            <a:extLst>
              <a:ext uri="{FF2B5EF4-FFF2-40B4-BE49-F238E27FC236}">
                <a16:creationId xmlns:a16="http://schemas.microsoft.com/office/drawing/2014/main" id="{0E57302C-1871-4CC3-BC98-A7E97437D92D}"/>
              </a:ext>
            </a:extLst>
          </p:cNvPr>
          <p:cNvSpPr/>
          <p:nvPr/>
        </p:nvSpPr>
        <p:spPr bwMode="ltGray">
          <a:xfrm rot="5400000">
            <a:off x="6311499" y="2991086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5" name="Gleichschenkliges Dreieck 17">
            <a:extLst>
              <a:ext uri="{FF2B5EF4-FFF2-40B4-BE49-F238E27FC236}">
                <a16:creationId xmlns:a16="http://schemas.microsoft.com/office/drawing/2014/main" id="{A4C28F0E-0522-4C75-836C-60D38B2B6857}"/>
              </a:ext>
            </a:extLst>
          </p:cNvPr>
          <p:cNvSpPr/>
          <p:nvPr/>
        </p:nvSpPr>
        <p:spPr bwMode="ltGray">
          <a:xfrm rot="5400000">
            <a:off x="6311499" y="3423086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A333B0FB-AB28-4B87-B851-A67858BF4835}"/>
              </a:ext>
            </a:extLst>
          </p:cNvPr>
          <p:cNvSpPr/>
          <p:nvPr/>
        </p:nvSpPr>
        <p:spPr>
          <a:xfrm>
            <a:off x="9121698" y="2875886"/>
            <a:ext cx="2447022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Do nothing</a:t>
            </a: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7DCCFA85-2D07-4EF8-A854-2EAAFBC3D743}"/>
              </a:ext>
            </a:extLst>
          </p:cNvPr>
          <p:cNvSpPr/>
          <p:nvPr/>
        </p:nvSpPr>
        <p:spPr>
          <a:xfrm>
            <a:off x="9121698" y="2443249"/>
            <a:ext cx="2447022" cy="432000"/>
          </a:xfrm>
          <a:prstGeom prst="rect">
            <a:avLst/>
          </a:prstGeom>
          <a:solidFill>
            <a:srgbClr val="B0C8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Buy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F1320D2-47B5-4CCB-B4CF-060557FA38F4}"/>
              </a:ext>
            </a:extLst>
          </p:cNvPr>
          <p:cNvGrpSpPr/>
          <p:nvPr/>
        </p:nvGrpSpPr>
        <p:grpSpPr>
          <a:xfrm>
            <a:off x="625585" y="2587568"/>
            <a:ext cx="2448720" cy="461006"/>
            <a:chOff x="625585" y="3255378"/>
            <a:chExt cx="2448720" cy="46100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8F5230-95F9-4CBB-AC01-5C14D7816626}"/>
                </a:ext>
              </a:extLst>
            </p:cNvPr>
            <p:cNvSpPr/>
            <p:nvPr/>
          </p:nvSpPr>
          <p:spPr>
            <a:xfrm>
              <a:off x="625585" y="3255378"/>
              <a:ext cx="2016000" cy="46100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>
                  <a:solidFill>
                    <a:schemeClr val="bg1"/>
                  </a:solidFill>
                </a:rPr>
                <a:t>Prices</a:t>
              </a:r>
            </a:p>
          </p:txBody>
        </p:sp>
        <p:sp>
          <p:nvSpPr>
            <p:cNvPr id="18" name="Gleichschenkliges Dreieck 17">
              <a:extLst>
                <a:ext uri="{FF2B5EF4-FFF2-40B4-BE49-F238E27FC236}">
                  <a16:creationId xmlns:a16="http://schemas.microsoft.com/office/drawing/2014/main" id="{C1A80844-2053-4359-8B2F-8490350843CA}"/>
                </a:ext>
              </a:extLst>
            </p:cNvPr>
            <p:cNvSpPr/>
            <p:nvPr/>
          </p:nvSpPr>
          <p:spPr bwMode="ltGray">
            <a:xfrm rot="5400000">
              <a:off x="2843905" y="3385399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4B206B4E-4E6A-48A8-925F-ACE04D2ADADA}"/>
              </a:ext>
            </a:extLst>
          </p:cNvPr>
          <p:cNvSpPr/>
          <p:nvPr/>
        </p:nvSpPr>
        <p:spPr>
          <a:xfrm>
            <a:off x="624608" y="1503725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Input data</a:t>
            </a:r>
          </a:p>
        </p:txBody>
      </p:sp>
      <p:cxnSp>
        <p:nvCxnSpPr>
          <p:cNvPr id="21" name="Gerader Verbinder 335">
            <a:extLst>
              <a:ext uri="{FF2B5EF4-FFF2-40B4-BE49-F238E27FC236}">
                <a16:creationId xmlns:a16="http://schemas.microsoft.com/office/drawing/2014/main" id="{C232818C-4A82-43D7-9A92-14C42386FA5D}"/>
              </a:ext>
            </a:extLst>
          </p:cNvPr>
          <p:cNvCxnSpPr>
            <a:cxnSpLocks/>
          </p:cNvCxnSpPr>
          <p:nvPr/>
        </p:nvCxnSpPr>
        <p:spPr bwMode="gray">
          <a:xfrm>
            <a:off x="623888" y="1998546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C5090AB4-76E0-482D-BF73-72A21B119381}"/>
              </a:ext>
            </a:extLst>
          </p:cNvPr>
          <p:cNvSpPr/>
          <p:nvPr/>
        </p:nvSpPr>
        <p:spPr>
          <a:xfrm>
            <a:off x="3456405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Model</a:t>
            </a:r>
          </a:p>
        </p:txBody>
      </p:sp>
      <p:cxnSp>
        <p:nvCxnSpPr>
          <p:cNvPr id="23" name="Gerader Verbinder 335">
            <a:extLst>
              <a:ext uri="{FF2B5EF4-FFF2-40B4-BE49-F238E27FC236}">
                <a16:creationId xmlns:a16="http://schemas.microsoft.com/office/drawing/2014/main" id="{6BA5A286-5E77-4666-BEF7-86BC978D950B}"/>
              </a:ext>
            </a:extLst>
          </p:cNvPr>
          <p:cNvCxnSpPr>
            <a:cxnSpLocks/>
          </p:cNvCxnSpPr>
          <p:nvPr/>
        </p:nvCxnSpPr>
        <p:spPr bwMode="gray">
          <a:xfrm>
            <a:off x="3456405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7">
            <a:extLst>
              <a:ext uri="{FF2B5EF4-FFF2-40B4-BE49-F238E27FC236}">
                <a16:creationId xmlns:a16="http://schemas.microsoft.com/office/drawing/2014/main" id="{811ED980-0C48-4B70-A988-BD56300C6E6F}"/>
              </a:ext>
            </a:extLst>
          </p:cNvPr>
          <p:cNvSpPr/>
          <p:nvPr/>
        </p:nvSpPr>
        <p:spPr>
          <a:xfrm>
            <a:off x="6288202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Output prediction</a:t>
            </a:r>
          </a:p>
        </p:txBody>
      </p:sp>
      <p:cxnSp>
        <p:nvCxnSpPr>
          <p:cNvPr id="25" name="Gerader Verbinder 335">
            <a:extLst>
              <a:ext uri="{FF2B5EF4-FFF2-40B4-BE49-F238E27FC236}">
                <a16:creationId xmlns:a16="http://schemas.microsoft.com/office/drawing/2014/main" id="{E4C03923-BDD7-460D-9048-BE95ADF4B24A}"/>
              </a:ext>
            </a:extLst>
          </p:cNvPr>
          <p:cNvCxnSpPr>
            <a:cxnSpLocks/>
          </p:cNvCxnSpPr>
          <p:nvPr/>
        </p:nvCxnSpPr>
        <p:spPr bwMode="gray">
          <a:xfrm>
            <a:off x="6288202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079F1B98-ECC2-4F60-A358-6657B0A2C30C}"/>
              </a:ext>
            </a:extLst>
          </p:cNvPr>
          <p:cNvSpPr/>
          <p:nvPr/>
        </p:nvSpPr>
        <p:spPr>
          <a:xfrm>
            <a:off x="9120000" y="1494019"/>
            <a:ext cx="2448000" cy="576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/>
          <a:lstStyle/>
          <a:p>
            <a:pPr algn="ctr">
              <a:lnSpc>
                <a:spcPct val="80000"/>
              </a:lnSpc>
              <a:buClr>
                <a:schemeClr val="bg1"/>
              </a:buClr>
            </a:pPr>
            <a:r>
              <a:rPr lang="en-US" sz="2400" i="1" dirty="0">
                <a:solidFill>
                  <a:schemeClr val="tx2"/>
                </a:solidFill>
              </a:rPr>
              <a:t>How to apply</a:t>
            </a:r>
          </a:p>
        </p:txBody>
      </p:sp>
      <p:cxnSp>
        <p:nvCxnSpPr>
          <p:cNvPr id="27" name="Gerader Verbinder 335">
            <a:extLst>
              <a:ext uri="{FF2B5EF4-FFF2-40B4-BE49-F238E27FC236}">
                <a16:creationId xmlns:a16="http://schemas.microsoft.com/office/drawing/2014/main" id="{19A4D589-DDC4-490D-B33F-4BFC389EC82C}"/>
              </a:ext>
            </a:extLst>
          </p:cNvPr>
          <p:cNvCxnSpPr>
            <a:cxnSpLocks/>
          </p:cNvCxnSpPr>
          <p:nvPr/>
        </p:nvCxnSpPr>
        <p:spPr bwMode="gray">
          <a:xfrm>
            <a:off x="9120000" y="1988840"/>
            <a:ext cx="2448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F7D10A3A-D1B0-43C6-A7C0-72C883F699D9}"/>
              </a:ext>
            </a:extLst>
          </p:cNvPr>
          <p:cNvGrpSpPr/>
          <p:nvPr/>
        </p:nvGrpSpPr>
        <p:grpSpPr>
          <a:xfrm>
            <a:off x="625585" y="3134562"/>
            <a:ext cx="2448720" cy="461006"/>
            <a:chOff x="625585" y="3255378"/>
            <a:chExt cx="2448720" cy="461006"/>
          </a:xfrm>
        </p:grpSpPr>
        <p:sp>
          <p:nvSpPr>
            <p:cNvPr id="34" name="Rectangle: Rounded Corners 7">
              <a:extLst>
                <a:ext uri="{FF2B5EF4-FFF2-40B4-BE49-F238E27FC236}">
                  <a16:creationId xmlns:a16="http://schemas.microsoft.com/office/drawing/2014/main" id="{355AE124-9955-4FF7-95E9-1E67A094AE5C}"/>
                </a:ext>
              </a:extLst>
            </p:cNvPr>
            <p:cNvSpPr/>
            <p:nvPr/>
          </p:nvSpPr>
          <p:spPr>
            <a:xfrm>
              <a:off x="625585" y="3255378"/>
              <a:ext cx="2016000" cy="461006"/>
            </a:xfrm>
            <a:prstGeom prst="round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>
                  <a:solidFill>
                    <a:schemeClr val="bg1"/>
                  </a:solidFill>
                </a:rPr>
                <a:t>Technical indicators </a:t>
              </a:r>
            </a:p>
          </p:txBody>
        </p:sp>
        <p:sp>
          <p:nvSpPr>
            <p:cNvPr id="35" name="Gleichschenkliges Dreieck 17">
              <a:extLst>
                <a:ext uri="{FF2B5EF4-FFF2-40B4-BE49-F238E27FC236}">
                  <a16:creationId xmlns:a16="http://schemas.microsoft.com/office/drawing/2014/main" id="{5D466537-63E2-4E02-A530-ACC9D27B55D9}"/>
                </a:ext>
              </a:extLst>
            </p:cNvPr>
            <p:cNvSpPr/>
            <p:nvPr/>
          </p:nvSpPr>
          <p:spPr bwMode="ltGray">
            <a:xfrm rot="5400000">
              <a:off x="2843905" y="3385399"/>
              <a:ext cx="259200" cy="201600"/>
            </a:xfrm>
            <a:prstGeom prst="triangl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Rectangle: Rounded Corners 7">
            <a:extLst>
              <a:ext uri="{FF2B5EF4-FFF2-40B4-BE49-F238E27FC236}">
                <a16:creationId xmlns:a16="http://schemas.microsoft.com/office/drawing/2014/main" id="{2CCCE453-2AAD-464C-B86A-5A133C5BAEF0}"/>
              </a:ext>
            </a:extLst>
          </p:cNvPr>
          <p:cNvSpPr/>
          <p:nvPr/>
        </p:nvSpPr>
        <p:spPr>
          <a:xfrm>
            <a:off x="625585" y="5474182"/>
            <a:ext cx="2016000" cy="461006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News texts</a:t>
            </a:r>
          </a:p>
        </p:txBody>
      </p:sp>
      <p:sp>
        <p:nvSpPr>
          <p:cNvPr id="38" name="Gleichschenkliges Dreieck 17">
            <a:extLst>
              <a:ext uri="{FF2B5EF4-FFF2-40B4-BE49-F238E27FC236}">
                <a16:creationId xmlns:a16="http://schemas.microsoft.com/office/drawing/2014/main" id="{F0055E8B-ABD0-4031-8677-90295BD359A5}"/>
              </a:ext>
            </a:extLst>
          </p:cNvPr>
          <p:cNvSpPr/>
          <p:nvPr/>
        </p:nvSpPr>
        <p:spPr bwMode="ltGray">
          <a:xfrm rot="5400000">
            <a:off x="2843905" y="5604203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0" name="Gleichschenkliges Dreieck 17">
            <a:extLst>
              <a:ext uri="{FF2B5EF4-FFF2-40B4-BE49-F238E27FC236}">
                <a16:creationId xmlns:a16="http://schemas.microsoft.com/office/drawing/2014/main" id="{54CF5486-4343-411B-A1DC-4947157B92B1}"/>
              </a:ext>
            </a:extLst>
          </p:cNvPr>
          <p:cNvSpPr/>
          <p:nvPr/>
        </p:nvSpPr>
        <p:spPr bwMode="ltGray">
          <a:xfrm>
            <a:off x="4555032" y="5137753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7">
            <a:extLst>
              <a:ext uri="{FF2B5EF4-FFF2-40B4-BE49-F238E27FC236}">
                <a16:creationId xmlns:a16="http://schemas.microsoft.com/office/drawing/2014/main" id="{AE3F50D1-3AB5-46A9-A135-E37429CF4015}"/>
              </a:ext>
            </a:extLst>
          </p:cNvPr>
          <p:cNvSpPr/>
          <p:nvPr/>
        </p:nvSpPr>
        <p:spPr>
          <a:xfrm>
            <a:off x="3458102" y="5474182"/>
            <a:ext cx="2448000" cy="4608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BERT neural network</a:t>
            </a:r>
          </a:p>
        </p:txBody>
      </p:sp>
      <p:sp>
        <p:nvSpPr>
          <p:cNvPr id="41" name="Gleichschenkliges Dreieck 17">
            <a:extLst>
              <a:ext uri="{FF2B5EF4-FFF2-40B4-BE49-F238E27FC236}">
                <a16:creationId xmlns:a16="http://schemas.microsoft.com/office/drawing/2014/main" id="{CA52DD65-10AE-4137-A610-4005DB60655F}"/>
              </a:ext>
            </a:extLst>
          </p:cNvPr>
          <p:cNvSpPr/>
          <p:nvPr/>
        </p:nvSpPr>
        <p:spPr bwMode="ltGray">
          <a:xfrm>
            <a:off x="4555032" y="3730395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7">
            <a:extLst>
              <a:ext uri="{FF2B5EF4-FFF2-40B4-BE49-F238E27FC236}">
                <a16:creationId xmlns:a16="http://schemas.microsoft.com/office/drawing/2014/main" id="{7C6FD4E5-91C8-4537-B93F-EF286AA0DF04}"/>
              </a:ext>
            </a:extLst>
          </p:cNvPr>
          <p:cNvSpPr/>
          <p:nvPr/>
        </p:nvSpPr>
        <p:spPr>
          <a:xfrm>
            <a:off x="3465350" y="4066822"/>
            <a:ext cx="2448000" cy="936104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Proposed automatically classified even types of news texts</a:t>
            </a:r>
          </a:p>
        </p:txBody>
      </p:sp>
      <p:sp>
        <p:nvSpPr>
          <p:cNvPr id="43" name="Rectangle: Rounded Corners 7">
            <a:extLst>
              <a:ext uri="{FF2B5EF4-FFF2-40B4-BE49-F238E27FC236}">
                <a16:creationId xmlns:a16="http://schemas.microsoft.com/office/drawing/2014/main" id="{D836BA29-E50E-4F0F-AD80-DC55782D3D94}"/>
              </a:ext>
            </a:extLst>
          </p:cNvPr>
          <p:cNvSpPr/>
          <p:nvPr/>
        </p:nvSpPr>
        <p:spPr>
          <a:xfrm>
            <a:off x="3458102" y="2587568"/>
            <a:ext cx="2448000" cy="1008000"/>
          </a:xfrm>
          <a:prstGeom prst="round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Regression, Boosting, Random Forest, LSTM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491449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Dominance of models with </a:t>
            </a:r>
            <a:r>
              <a:rPr lang="en-US" sz="4000" b="1" i="1" dirty="0"/>
              <a:t>news features</a:t>
            </a:r>
            <a:endParaRPr lang="ru-RU" sz="40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E19FC6A-EB84-4058-B332-E9495DCB7F8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75138" y="1630757"/>
            <a:ext cx="10641725" cy="4752975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CF466F0-8965-43BB-A33A-6340C405D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64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8352320" cy="2448000"/>
          </a:xfrm>
        </p:spPr>
        <p:txBody>
          <a:bodyPr/>
          <a:lstStyle/>
          <a:p>
            <a:r>
              <a:rPr lang="en-US" sz="6000" dirty="0"/>
              <a:t>Dominance of models with proposed </a:t>
            </a:r>
            <a:r>
              <a:rPr lang="en-US" sz="6000" b="1" i="1" dirty="0"/>
              <a:t>news features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42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416216" cy="2448000"/>
          </a:xfrm>
        </p:spPr>
        <p:txBody>
          <a:bodyPr/>
          <a:lstStyle/>
          <a:p>
            <a:r>
              <a:rPr lang="en-US" dirty="0"/>
              <a:t>How can we use model recommendations?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9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973-532A-421F-BBF4-986945B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illustration of model recommendation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5A83-54EF-42D0-911B-5862111D2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3339B9-E43E-4683-9334-2A08B85B4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47EA3E-4665-47D2-B84E-45CEFA6FB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3CE3AA-B705-4B8F-A710-095DFE4468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170000"/>
            <a:ext cx="8589446" cy="5688000"/>
          </a:xfrm>
        </p:spPr>
      </p:pic>
    </p:spTree>
    <p:extLst>
      <p:ext uri="{BB962C8B-B14F-4D97-AF65-F5344CB8AC3E}">
        <p14:creationId xmlns:p14="http://schemas.microsoft.com/office/powerpoint/2010/main" val="2163506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7704248" cy="2448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4" name="Summary Zoom 43">
                <a:extLst>
                  <a:ext uri="{FF2B5EF4-FFF2-40B4-BE49-F238E27FC236}">
                    <a16:creationId xmlns:a16="http://schemas.microsoft.com/office/drawing/2014/main" id="{3ED65C0E-B625-4678-8516-1E9AE90CD9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10734" y="0"/>
              <a:ext cx="13213468" cy="6857999"/>
            </p:xfrm>
            <a:graphic>
              <a:graphicData uri="http://schemas.microsoft.com/office/powerpoint/2016/summaryzoom">
                <psuz:summaryZm>
                  <psuz:summaryZmObj sectionId="{CB21C5D9-B4F2-4320-8059-4B9B69F68629}" offsetFactorX="-8381" scaleFactorX="94663" scaleFactorY="94663">
                    <psuz:zmPr id="{C70DFBF2-16F2-48C7-9AFE-B340FD3EDF5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5FF1C4-16A3-4582-AF25-9DBC599D6E2D}" scaleFactorX="94663" scaleFactorY="94663">
                    <psuz:zmPr id="{74787742-F7B0-42AD-9862-1E6EBB801D0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46D374-71D6-4CE4-8AFD-B6D679831DC7}" offsetFactorX="8381" scaleFactorX="94663" scaleFactorY="94663">
                    <psuz:zmPr id="{8C153755-9FA5-47C2-88DD-438A5914086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9B8D77-F0B8-43BF-A938-59C98EC4428E}" offsetFactorX="-8381" scaleFactorX="94663" scaleFactorY="94663">
                    <psuz:zmPr id="{FB7E61F3-D5F5-41E6-9FA2-FD7273259C6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82C8F7-E6EB-435D-85F7-3DE8B90017BF}" scaleFactorX="94663" scaleFactorY="94663">
                    <psuz:zmPr id="{B470A6D3-02FC-481A-87F9-106112C7B07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AD8056-7E40-440D-9DCF-782D02B5895C}" offsetFactorX="8381" scaleFactorX="94663" scaleFactorY="94663">
                    <psuz:zmPr id="{857456C3-19CA-457C-8488-461E16B0A39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5900F84-F546-47AB-8E77-E0210EF22679}" offsetFactorX="-8381" scaleFactorX="94663" scaleFactorY="94663">
                    <psuz:zmPr id="{3217A9FE-EAC7-4ABF-B13B-24C6C3680D2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61BCC2-35E0-4EB5-9011-FD661A1CEBA5}" scaleFactorX="94663" scaleFactorY="94663">
                    <psuz:zmPr id="{FBFF203C-2F1E-4D49-9A20-16852DFDE98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4124781-C12B-435F-BE47-BE489877374C}" offsetFactorX="8381" scaleFactorX="94663" scaleFactorY="94663">
                    <psuz:zmPr id="{3E285B92-792A-4637-8CC2-EDE88F2CC11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4" name="Summary Zoom 43">
                <a:extLst>
                  <a:ext uri="{FF2B5EF4-FFF2-40B4-BE49-F238E27FC236}">
                    <a16:creationId xmlns:a16="http://schemas.microsoft.com/office/drawing/2014/main" id="{3ED65C0E-B625-4678-8516-1E9AE90CD94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510734" y="0"/>
                <a:ext cx="13213468" cy="6857999"/>
                <a:chOff x="-510734" y="0"/>
                <a:chExt cx="13213468" cy="6857999"/>
              </a:xfrm>
            </p:grpSpPr>
            <p:pic>
              <p:nvPicPr>
                <p:cNvPr id="2" name="Picture 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3504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4805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66106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3504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4805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6106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504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4805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66106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41DBE-4544-458D-B523-7F415B7B22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39588" y="6384925"/>
            <a:ext cx="252412" cy="325438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A8A5413D-FDA1-40E9-99DF-741F43F51EAD}"/>
              </a:ext>
            </a:extLst>
          </p:cNvPr>
          <p:cNvSpPr/>
          <p:nvPr/>
        </p:nvSpPr>
        <p:spPr bwMode="ltGray">
          <a:xfrm rot="5400000">
            <a:off x="3921384" y="1153544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1" name="Gleichschenkliges Dreieck 17">
            <a:extLst>
              <a:ext uri="{FF2B5EF4-FFF2-40B4-BE49-F238E27FC236}">
                <a16:creationId xmlns:a16="http://schemas.microsoft.com/office/drawing/2014/main" id="{45A7AA48-C1AC-4085-BCC5-F34DC7558C03}"/>
              </a:ext>
            </a:extLst>
          </p:cNvPr>
          <p:cNvSpPr/>
          <p:nvPr/>
        </p:nvSpPr>
        <p:spPr bwMode="ltGray">
          <a:xfrm rot="5400000">
            <a:off x="8011416" y="1153544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2" name="Gleichschenkliges Dreieck 17">
            <a:extLst>
              <a:ext uri="{FF2B5EF4-FFF2-40B4-BE49-F238E27FC236}">
                <a16:creationId xmlns:a16="http://schemas.microsoft.com/office/drawing/2014/main" id="{18F194A3-E5FA-48D3-AF4F-DB5BBAE397D8}"/>
              </a:ext>
            </a:extLst>
          </p:cNvPr>
          <p:cNvSpPr/>
          <p:nvPr/>
        </p:nvSpPr>
        <p:spPr bwMode="ltGray">
          <a:xfrm rot="5400000">
            <a:off x="3921384" y="3351120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3" name="Gleichschenkliges Dreieck 17">
            <a:extLst>
              <a:ext uri="{FF2B5EF4-FFF2-40B4-BE49-F238E27FC236}">
                <a16:creationId xmlns:a16="http://schemas.microsoft.com/office/drawing/2014/main" id="{EEA17A26-9130-4EEC-9FDF-5FB78A6647BE}"/>
              </a:ext>
            </a:extLst>
          </p:cNvPr>
          <p:cNvSpPr/>
          <p:nvPr/>
        </p:nvSpPr>
        <p:spPr bwMode="ltGray">
          <a:xfrm rot="5400000">
            <a:off x="8011416" y="3351120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4" name="Gleichschenkliges Dreieck 17">
            <a:extLst>
              <a:ext uri="{FF2B5EF4-FFF2-40B4-BE49-F238E27FC236}">
                <a16:creationId xmlns:a16="http://schemas.microsoft.com/office/drawing/2014/main" id="{41C7175B-6661-4383-B9DA-79BBD348F619}"/>
              </a:ext>
            </a:extLst>
          </p:cNvPr>
          <p:cNvSpPr/>
          <p:nvPr/>
        </p:nvSpPr>
        <p:spPr bwMode="ltGray">
          <a:xfrm rot="5400000">
            <a:off x="3921384" y="5546032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5" name="Gleichschenkliges Dreieck 17">
            <a:extLst>
              <a:ext uri="{FF2B5EF4-FFF2-40B4-BE49-F238E27FC236}">
                <a16:creationId xmlns:a16="http://schemas.microsoft.com/office/drawing/2014/main" id="{E854ADB4-E92B-4894-8C5E-C0F1D976DDF3}"/>
              </a:ext>
            </a:extLst>
          </p:cNvPr>
          <p:cNvSpPr/>
          <p:nvPr/>
        </p:nvSpPr>
        <p:spPr bwMode="ltGray">
          <a:xfrm rot="5400000">
            <a:off x="8011416" y="5546032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116813FD-B612-4B5A-9B6D-8176041B9091}"/>
              </a:ext>
            </a:extLst>
          </p:cNvPr>
          <p:cNvSpPr/>
          <p:nvPr/>
        </p:nvSpPr>
        <p:spPr>
          <a:xfrm>
            <a:off x="258692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4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EF2EEEF6-FA2A-46D5-BD74-BFEF35C9A9B8}"/>
              </a:ext>
            </a:extLst>
          </p:cNvPr>
          <p:cNvSpPr/>
          <p:nvPr/>
        </p:nvSpPr>
        <p:spPr>
          <a:xfrm>
            <a:off x="4363062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28" name="Rectangle: Rounded Corners 7">
            <a:extLst>
              <a:ext uri="{FF2B5EF4-FFF2-40B4-BE49-F238E27FC236}">
                <a16:creationId xmlns:a16="http://schemas.microsoft.com/office/drawing/2014/main" id="{E91BC931-81A2-49DB-9C01-C8BB8B11C151}"/>
              </a:ext>
            </a:extLst>
          </p:cNvPr>
          <p:cNvSpPr/>
          <p:nvPr/>
        </p:nvSpPr>
        <p:spPr>
          <a:xfrm>
            <a:off x="8452826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6</a:t>
            </a:r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11D7655F-F796-4B15-83C7-74ED71844A37}"/>
              </a:ext>
            </a:extLst>
          </p:cNvPr>
          <p:cNvSpPr/>
          <p:nvPr/>
        </p:nvSpPr>
        <p:spPr>
          <a:xfrm>
            <a:off x="258692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7</a:t>
            </a:r>
          </a:p>
        </p:txBody>
      </p:sp>
      <p:sp>
        <p:nvSpPr>
          <p:cNvPr id="39" name="Rectangle: Rounded Corners 7">
            <a:extLst>
              <a:ext uri="{FF2B5EF4-FFF2-40B4-BE49-F238E27FC236}">
                <a16:creationId xmlns:a16="http://schemas.microsoft.com/office/drawing/2014/main" id="{46441A6E-5809-40D4-B86C-759536AE6C32}"/>
              </a:ext>
            </a:extLst>
          </p:cNvPr>
          <p:cNvSpPr/>
          <p:nvPr/>
        </p:nvSpPr>
        <p:spPr>
          <a:xfrm>
            <a:off x="4363062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8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9773A2DA-F03E-46EA-90C1-753133657990}"/>
              </a:ext>
            </a:extLst>
          </p:cNvPr>
          <p:cNvSpPr/>
          <p:nvPr/>
        </p:nvSpPr>
        <p:spPr>
          <a:xfrm>
            <a:off x="8452826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9</a:t>
            </a:r>
          </a:p>
        </p:txBody>
      </p:sp>
      <p:sp>
        <p:nvSpPr>
          <p:cNvPr id="41" name="Rectangle: Rounded Corners 7">
            <a:extLst>
              <a:ext uri="{FF2B5EF4-FFF2-40B4-BE49-F238E27FC236}">
                <a16:creationId xmlns:a16="http://schemas.microsoft.com/office/drawing/2014/main" id="{8295560B-E8F0-47C6-840C-FD94EADEF5C2}"/>
              </a:ext>
            </a:extLst>
          </p:cNvPr>
          <p:cNvSpPr/>
          <p:nvPr/>
        </p:nvSpPr>
        <p:spPr>
          <a:xfrm>
            <a:off x="258692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42" name="Rectangle: Rounded Corners 7">
            <a:extLst>
              <a:ext uri="{FF2B5EF4-FFF2-40B4-BE49-F238E27FC236}">
                <a16:creationId xmlns:a16="http://schemas.microsoft.com/office/drawing/2014/main" id="{11E0F93E-4791-4F9E-9973-05EA408AFF88}"/>
              </a:ext>
            </a:extLst>
          </p:cNvPr>
          <p:cNvSpPr/>
          <p:nvPr/>
        </p:nvSpPr>
        <p:spPr>
          <a:xfrm>
            <a:off x="4363062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43" name="Rectangle: Rounded Corners 7">
            <a:extLst>
              <a:ext uri="{FF2B5EF4-FFF2-40B4-BE49-F238E27FC236}">
                <a16:creationId xmlns:a16="http://schemas.microsoft.com/office/drawing/2014/main" id="{491BFCEA-710D-46E2-9F4B-5EB252BDC74C}"/>
              </a:ext>
            </a:extLst>
          </p:cNvPr>
          <p:cNvSpPr/>
          <p:nvPr/>
        </p:nvSpPr>
        <p:spPr>
          <a:xfrm>
            <a:off x="8452826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13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6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6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6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6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D00A1-D27E-4993-9C1C-5AC352D9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Will proposed features improve profitability?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246DE-24E5-46D4-BBAB-F85B2E994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59D94D-2DEE-4DAB-855B-EB6DC0267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34FA9B7-8103-43CD-B1AA-C3CF0602A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1A16998A-A169-41A5-9EDE-F3EA9B6B42AE}"/>
              </a:ext>
            </a:extLst>
          </p:cNvPr>
          <p:cNvSpPr/>
          <p:nvPr/>
        </p:nvSpPr>
        <p:spPr>
          <a:xfrm>
            <a:off x="-384720" y="1508017"/>
            <a:ext cx="4680000" cy="4752975"/>
          </a:xfrm>
          <a:prstGeom prst="homePlate">
            <a:avLst>
              <a:gd name="adj" fmla="val 7907"/>
            </a:avLst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sp>
        <p:nvSpPr>
          <p:cNvPr id="9" name="Стрелка: пятиугольник 8">
            <a:extLst>
              <a:ext uri="{FF2B5EF4-FFF2-40B4-BE49-F238E27FC236}">
                <a16:creationId xmlns:a16="http://schemas.microsoft.com/office/drawing/2014/main" id="{FFEE8B43-E12A-4C82-88F8-5830D5DC0DFA}"/>
              </a:ext>
            </a:extLst>
          </p:cNvPr>
          <p:cNvSpPr/>
          <p:nvPr/>
        </p:nvSpPr>
        <p:spPr>
          <a:xfrm flipH="1">
            <a:off x="7911149" y="1508017"/>
            <a:ext cx="4680000" cy="4752975"/>
          </a:xfrm>
          <a:prstGeom prst="homePlate">
            <a:avLst>
              <a:gd name="adj" fmla="val 790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ru-RU" dirty="0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E3600D3E-AD5E-401D-A08B-CBCF5FDD0DF6}"/>
              </a:ext>
            </a:extLst>
          </p:cNvPr>
          <p:cNvSpPr/>
          <p:nvPr/>
        </p:nvSpPr>
        <p:spPr>
          <a:xfrm>
            <a:off x="1611441" y="1862047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pic>
        <p:nvPicPr>
          <p:cNvPr id="18" name="Picture 9" descr="Icon&#10;&#10;Description automatically generated">
            <a:extLst>
              <a:ext uri="{FF2B5EF4-FFF2-40B4-BE49-F238E27FC236}">
                <a16:creationId xmlns:a16="http://schemas.microsoft.com/office/drawing/2014/main" id="{7D9F340C-B0A0-4302-9E4F-1746B7B52C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1772816"/>
            <a:ext cx="720000" cy="72000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EEED1DB9-AF7E-450A-BB5A-F81C20ED9A8F}"/>
              </a:ext>
            </a:extLst>
          </p:cNvPr>
          <p:cNvSpPr/>
          <p:nvPr/>
        </p:nvSpPr>
        <p:spPr>
          <a:xfrm>
            <a:off x="1611441" y="2871177"/>
            <a:ext cx="146116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Technical indicators</a:t>
            </a:r>
          </a:p>
        </p:txBody>
      </p:sp>
      <p:pic>
        <p:nvPicPr>
          <p:cNvPr id="20" name="Picture 11" descr="Icon&#10;&#10;Description automatically generated">
            <a:extLst>
              <a:ext uri="{FF2B5EF4-FFF2-40B4-BE49-F238E27FC236}">
                <a16:creationId xmlns:a16="http://schemas.microsoft.com/office/drawing/2014/main" id="{49D1229E-0FFA-4BA9-891B-6248B926CD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2781946"/>
            <a:ext cx="720000" cy="720000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831FD315-563F-4B17-957D-676A5645FB96}"/>
              </a:ext>
            </a:extLst>
          </p:cNvPr>
          <p:cNvSpPr/>
          <p:nvPr/>
        </p:nvSpPr>
        <p:spPr>
          <a:xfrm>
            <a:off x="1611441" y="3880308"/>
            <a:ext cx="2540343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1"/>
                </a:solidFill>
              </a:rPr>
              <a:t>Proposed automatically generated features about news event types</a:t>
            </a:r>
          </a:p>
        </p:txBody>
      </p:sp>
      <p:pic>
        <p:nvPicPr>
          <p:cNvPr id="22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076E9B35-C0FA-4689-ACCE-19F231DEA74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3" y="3791077"/>
            <a:ext cx="720000" cy="7200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F6C73FE-4B19-4A24-9064-EC8066D92205}"/>
              </a:ext>
            </a:extLst>
          </p:cNvPr>
          <p:cNvGrpSpPr/>
          <p:nvPr/>
        </p:nvGrpSpPr>
        <p:grpSpPr>
          <a:xfrm>
            <a:off x="8472264" y="1772816"/>
            <a:ext cx="2429365" cy="720000"/>
            <a:chOff x="643243" y="1772816"/>
            <a:chExt cx="2429365" cy="720000"/>
          </a:xfrm>
        </p:grpSpPr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B11A1C05-AA35-4882-9469-FA696915DA5C}"/>
                </a:ext>
              </a:extLst>
            </p:cNvPr>
            <p:cNvSpPr/>
            <p:nvPr/>
          </p:nvSpPr>
          <p:spPr>
            <a:xfrm>
              <a:off x="1611441" y="1862047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Prices</a:t>
              </a:r>
            </a:p>
          </p:txBody>
        </p:sp>
        <p:pic>
          <p:nvPicPr>
            <p:cNvPr id="28" name="Picture 9" descr="Icon&#10;&#10;Description automatically generated">
              <a:extLst>
                <a:ext uri="{FF2B5EF4-FFF2-40B4-BE49-F238E27FC236}">
                  <a16:creationId xmlns:a16="http://schemas.microsoft.com/office/drawing/2014/main" id="{9D25F3E8-F663-4E60-AA34-52B81B99E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1772816"/>
              <a:ext cx="720000" cy="72000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EC6B3C5-E1BB-452B-A562-A5ABF35317A2}"/>
              </a:ext>
            </a:extLst>
          </p:cNvPr>
          <p:cNvGrpSpPr/>
          <p:nvPr/>
        </p:nvGrpSpPr>
        <p:grpSpPr>
          <a:xfrm>
            <a:off x="8472264" y="2781946"/>
            <a:ext cx="2429365" cy="720000"/>
            <a:chOff x="643243" y="2827424"/>
            <a:chExt cx="2429365" cy="720000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E2DF1C17-D405-4F6F-B2D3-34E406FED606}"/>
                </a:ext>
              </a:extLst>
            </p:cNvPr>
            <p:cNvSpPr/>
            <p:nvPr/>
          </p:nvSpPr>
          <p:spPr>
            <a:xfrm>
              <a:off x="1611441" y="2916655"/>
              <a:ext cx="1461167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2"/>
                  </a:solidFill>
                </a:rPr>
                <a:t>Technical indicators</a:t>
              </a:r>
            </a:p>
          </p:txBody>
        </p:sp>
        <p:pic>
          <p:nvPicPr>
            <p:cNvPr id="31" name="Picture 11" descr="Icon&#10;&#10;Description automatically generated">
              <a:extLst>
                <a:ext uri="{FF2B5EF4-FFF2-40B4-BE49-F238E27FC236}">
                  <a16:creationId xmlns:a16="http://schemas.microsoft.com/office/drawing/2014/main" id="{42A985C9-0A16-4550-85D5-83C884BB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3" y="2827424"/>
              <a:ext cx="720000" cy="720000"/>
            </a:xfrm>
            <a:prstGeom prst="rect">
              <a:avLst/>
            </a:prstGeom>
          </p:spPr>
        </p:pic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B86FFDAC-F549-4137-8209-F5E69318D427}"/>
              </a:ext>
            </a:extLst>
          </p:cNvPr>
          <p:cNvSpPr/>
          <p:nvPr/>
        </p:nvSpPr>
        <p:spPr>
          <a:xfrm>
            <a:off x="4656000" y="244450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Which model is better?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8269DCDF-F921-4892-B35E-E3239AAE289A}"/>
              </a:ext>
            </a:extLst>
          </p:cNvPr>
          <p:cNvSpPr/>
          <p:nvPr/>
        </p:nvSpPr>
        <p:spPr>
          <a:xfrm>
            <a:off x="643243" y="5036472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chemeClr val="bg1"/>
                </a:solidFill>
              </a:rPr>
              <a:t>Expected: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3170BD45-A59C-4BD7-AD1B-70403E60DDC8}"/>
              </a:ext>
            </a:extLst>
          </p:cNvPr>
          <p:cNvSpPr/>
          <p:nvPr/>
        </p:nvSpPr>
        <p:spPr>
          <a:xfrm>
            <a:off x="8472264" y="5036472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solidFill>
                  <a:schemeClr val="tx2"/>
                </a:solidFill>
              </a:rPr>
              <a:t>Expected:</a:t>
            </a: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889FA1FB-C2E8-4E7C-B68A-209B9EE4515A}"/>
              </a:ext>
            </a:extLst>
          </p:cNvPr>
          <p:cNvSpPr/>
          <p:nvPr/>
        </p:nvSpPr>
        <p:spPr>
          <a:xfrm>
            <a:off x="643243" y="5445224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+ 20% in 2 month</a:t>
            </a: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E6E3A64D-BABC-49E0-AAB3-AB52FFA5E1AD}"/>
              </a:ext>
            </a:extLst>
          </p:cNvPr>
          <p:cNvSpPr/>
          <p:nvPr/>
        </p:nvSpPr>
        <p:spPr>
          <a:xfrm>
            <a:off x="8472264" y="5445224"/>
            <a:ext cx="329251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2"/>
                </a:solidFill>
              </a:rPr>
              <a:t>+ 5% in 2 month</a:t>
            </a:r>
          </a:p>
        </p:txBody>
      </p:sp>
    </p:spTree>
    <p:extLst>
      <p:ext uri="{BB962C8B-B14F-4D97-AF65-F5344CB8AC3E}">
        <p14:creationId xmlns:p14="http://schemas.microsoft.com/office/powerpoint/2010/main" val="3234180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shows the dominance of models with proposed news features generated by fine-tuned BERT model to automize news text labelling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9E8FED7E-8122-4BD9-82AE-68BCDCA3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/>
          <a:stretch/>
        </p:blipFill>
        <p:spPr>
          <a:xfrm>
            <a:off x="6704786" y="1484313"/>
            <a:ext cx="4863822" cy="475297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6DF9859-5553-4827-B26B-86CFF5B1A202}"/>
              </a:ext>
            </a:extLst>
          </p:cNvPr>
          <p:cNvGrpSpPr/>
          <p:nvPr/>
        </p:nvGrpSpPr>
        <p:grpSpPr>
          <a:xfrm>
            <a:off x="690130" y="2422918"/>
            <a:ext cx="5549259" cy="838897"/>
            <a:chOff x="690130" y="2486910"/>
            <a:chExt cx="5549259" cy="83889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81BBCCC-52B2-409B-A5A5-C02CAB181800}"/>
                </a:ext>
              </a:extLst>
            </p:cNvPr>
            <p:cNvSpPr/>
            <p:nvPr/>
          </p:nvSpPr>
          <p:spPr>
            <a:xfrm>
              <a:off x="2280040" y="2821751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A2C472E-280C-47A6-BFA8-5B0624DD0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30" y="248691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357C5465-B103-41B5-9509-CFF9ECE8B457}"/>
                </a:ext>
              </a:extLst>
            </p:cNvPr>
            <p:cNvSpPr/>
            <p:nvPr/>
          </p:nvSpPr>
          <p:spPr>
            <a:xfrm>
              <a:off x="1520314" y="2594882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Manually labelled 760 texts,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applied BERT model to classify texts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7051AF-8B28-4A4D-ACC5-0C4BEE969A5C}"/>
              </a:ext>
            </a:extLst>
          </p:cNvPr>
          <p:cNvGrpSpPr/>
          <p:nvPr/>
        </p:nvGrpSpPr>
        <p:grpSpPr>
          <a:xfrm>
            <a:off x="670083" y="1556792"/>
            <a:ext cx="4809580" cy="762000"/>
            <a:chOff x="670083" y="1556792"/>
            <a:chExt cx="4809580" cy="762000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3C0E31C-B849-4232-95BE-F02704F8D6A0}"/>
                </a:ext>
              </a:extLst>
            </p:cNvPr>
            <p:cNvSpPr/>
            <p:nvPr/>
          </p:nvSpPr>
          <p:spPr>
            <a:xfrm>
              <a:off x="1520314" y="1675672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Collected data: news and prices</a:t>
              </a:r>
            </a:p>
          </p:txBody>
        </p:sp>
        <p:pic>
          <p:nvPicPr>
            <p:cNvPr id="15" name="Picture 4" descr="talendo - Thomson Reuters">
              <a:extLst>
                <a:ext uri="{FF2B5EF4-FFF2-40B4-BE49-F238E27FC236}">
                  <a16:creationId xmlns:a16="http://schemas.microsoft.com/office/drawing/2014/main" id="{7B3C7AED-45DD-4DD5-A703-C426273F7A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5" t="12554" r="10766" b="10739"/>
            <a:stretch/>
          </p:blipFill>
          <p:spPr bwMode="auto">
            <a:xfrm>
              <a:off x="670083" y="1556792"/>
              <a:ext cx="76009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0255BE-DED6-4993-A0A1-4C8C28702035}"/>
              </a:ext>
            </a:extLst>
          </p:cNvPr>
          <p:cNvGrpSpPr/>
          <p:nvPr/>
        </p:nvGrpSpPr>
        <p:grpSpPr>
          <a:xfrm>
            <a:off x="690238" y="4012970"/>
            <a:ext cx="5480998" cy="576064"/>
            <a:chOff x="690238" y="4086049"/>
            <a:chExt cx="5480998" cy="576064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80BCB1BB-923A-4B70-8315-1FE607C5EFE5}"/>
                </a:ext>
              </a:extLst>
            </p:cNvPr>
            <p:cNvSpPr/>
            <p:nvPr/>
          </p:nvSpPr>
          <p:spPr>
            <a:xfrm>
              <a:off x="1520314" y="4105501"/>
              <a:ext cx="4650922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Built Regression, Boosting and LSTM models</a:t>
              </a:r>
            </a:p>
          </p:txBody>
        </p:sp>
        <p:pic>
          <p:nvPicPr>
            <p:cNvPr id="18" name="Picture 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DE3A66E-FA47-4FB6-B20D-D65375FA4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238" y="4086049"/>
              <a:ext cx="719784" cy="57606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532F03-ECB5-43DD-B212-8707B0FFF1C0}"/>
              </a:ext>
            </a:extLst>
          </p:cNvPr>
          <p:cNvGrpSpPr/>
          <p:nvPr/>
        </p:nvGrpSpPr>
        <p:grpSpPr>
          <a:xfrm>
            <a:off x="690130" y="4693160"/>
            <a:ext cx="5767292" cy="720000"/>
            <a:chOff x="690130" y="4830232"/>
            <a:chExt cx="5767292" cy="720000"/>
          </a:xfrm>
        </p:grpSpPr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8ACAF4F3-3CDB-42A7-8F81-880C1397E163}"/>
                </a:ext>
              </a:extLst>
            </p:cNvPr>
            <p:cNvSpPr/>
            <p:nvPr/>
          </p:nvSpPr>
          <p:spPr>
            <a:xfrm>
              <a:off x="1520314" y="4902240"/>
              <a:ext cx="4937108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Compared models’ metrics and profitability depending on the</a:t>
              </a:r>
              <a:r>
                <a:rPr lang="ru-RU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including our news features</a:t>
              </a:r>
            </a:p>
          </p:txBody>
        </p:sp>
        <p:pic>
          <p:nvPicPr>
            <p:cNvPr id="21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720B97B-13BB-4D4E-B640-605F1A8C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130" y="4830232"/>
              <a:ext cx="720000" cy="72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41D801-1406-4ECE-9448-9DF453C11697}"/>
              </a:ext>
            </a:extLst>
          </p:cNvPr>
          <p:cNvGrpSpPr/>
          <p:nvPr/>
        </p:nvGrpSpPr>
        <p:grpSpPr>
          <a:xfrm>
            <a:off x="690237" y="3365941"/>
            <a:ext cx="4789426" cy="542903"/>
            <a:chOff x="690237" y="3375028"/>
            <a:chExt cx="4789426" cy="542903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42AE697E-0182-465E-B3FE-9C26415EF5EB}"/>
                </a:ext>
              </a:extLst>
            </p:cNvPr>
            <p:cNvSpPr/>
            <p:nvPr/>
          </p:nvSpPr>
          <p:spPr>
            <a:xfrm>
              <a:off x="1520314" y="3375028"/>
              <a:ext cx="3959349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Created features based on news, prices and technical indicators</a:t>
              </a: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045F6ADE-9C3E-442E-886F-0C3DB929AFC8}"/>
                </a:ext>
              </a:extLst>
            </p:cNvPr>
            <p:cNvGrpSpPr/>
            <p:nvPr/>
          </p:nvGrpSpPr>
          <p:grpSpPr>
            <a:xfrm>
              <a:off x="690237" y="3376740"/>
              <a:ext cx="719786" cy="541191"/>
              <a:chOff x="809583" y="3454148"/>
              <a:chExt cx="719786" cy="541191"/>
            </a:xfrm>
          </p:grpSpPr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AA493550-C677-44B9-BD25-91F7DF43B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"/>
              <a:stretch/>
            </p:blipFill>
            <p:spPr bwMode="auto">
              <a:xfrm>
                <a:off x="809583" y="3454148"/>
                <a:ext cx="51245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C214A529-500B-4AAB-8E22-DA3246DCB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215168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2990F0B0-63C8-42FA-9C45-6E847018D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89"/>
              <a:stretch/>
            </p:blipFill>
            <p:spPr bwMode="auto">
              <a:xfrm>
                <a:off x="1313374" y="3454148"/>
                <a:ext cx="215995" cy="54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Номер слайда 2">
            <a:extLst>
              <a:ext uri="{FF2B5EF4-FFF2-40B4-BE49-F238E27FC236}">
                <a16:creationId xmlns:a16="http://schemas.microsoft.com/office/drawing/2014/main" id="{D51A2525-9049-4B8E-91D9-C0E9CAA8E4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C4B7AC-D481-4EAD-9039-B8601818DA19}"/>
              </a:ext>
            </a:extLst>
          </p:cNvPr>
          <p:cNvGrpSpPr/>
          <p:nvPr/>
        </p:nvGrpSpPr>
        <p:grpSpPr>
          <a:xfrm>
            <a:off x="807681" y="5517288"/>
            <a:ext cx="4784263" cy="720000"/>
            <a:chOff x="807681" y="5517288"/>
            <a:chExt cx="4784263" cy="720000"/>
          </a:xfrm>
        </p:grpSpPr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4CD059CB-024C-4A03-BFD9-B2C57B946BC3}"/>
                </a:ext>
              </a:extLst>
            </p:cNvPr>
            <p:cNvSpPr/>
            <p:nvPr/>
          </p:nvSpPr>
          <p:spPr>
            <a:xfrm>
              <a:off x="1520314" y="5625260"/>
              <a:ext cx="4071630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Including news features significantly improve model profitability</a:t>
              </a:r>
            </a:p>
          </p:txBody>
        </p:sp>
        <p:pic>
          <p:nvPicPr>
            <p:cNvPr id="29" name="Рисунок 7">
              <a:extLst>
                <a:ext uri="{FF2B5EF4-FFF2-40B4-BE49-F238E27FC236}">
                  <a16:creationId xmlns:a16="http://schemas.microsoft.com/office/drawing/2014/main" id="{E88FF4A4-012F-4C4A-B6B1-97D3D4517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7681" y="5517288"/>
              <a:ext cx="484898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00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1989000"/>
            <a:ext cx="10944113" cy="2448000"/>
          </a:xfrm>
        </p:spPr>
        <p:txBody>
          <a:bodyPr/>
          <a:lstStyle/>
          <a:p>
            <a:r>
              <a:rPr lang="en-US" dirty="0"/>
              <a:t>Intro to the Stock Market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03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973-532A-421F-BBF4-986945B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Ways to improve prediction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5A83-54EF-42D0-911B-5862111D2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3339B9-E43E-4683-9334-2A08B85B4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47EA3E-4665-47D2-B84E-45CEFA6FB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317E24-C911-4229-9585-7ABCAA8CA052}"/>
              </a:ext>
            </a:extLst>
          </p:cNvPr>
          <p:cNvSpPr/>
          <p:nvPr/>
        </p:nvSpPr>
        <p:spPr>
          <a:xfrm>
            <a:off x="594480" y="1484313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7C513-4B7F-4383-9406-BDE635164B1D}"/>
              </a:ext>
            </a:extLst>
          </p:cNvPr>
          <p:cNvSpPr/>
          <p:nvPr/>
        </p:nvSpPr>
        <p:spPr>
          <a:xfrm>
            <a:off x="4132266" y="1484313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5F5E0A-81B6-44BB-9EA1-541048CABA4D}"/>
              </a:ext>
            </a:extLst>
          </p:cNvPr>
          <p:cNvSpPr/>
          <p:nvPr/>
        </p:nvSpPr>
        <p:spPr>
          <a:xfrm>
            <a:off x="7969696" y="1484313"/>
            <a:ext cx="2755822" cy="5040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Models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9105AE-693F-405D-A955-E823C0FA21C9}"/>
              </a:ext>
            </a:extLst>
          </p:cNvPr>
          <p:cNvGrpSpPr/>
          <p:nvPr/>
        </p:nvGrpSpPr>
        <p:grpSpPr>
          <a:xfrm>
            <a:off x="721975" y="2194534"/>
            <a:ext cx="2997521" cy="660408"/>
            <a:chOff x="721975" y="2194534"/>
            <a:chExt cx="2997521" cy="6604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A4BED-BFD6-42E9-BC15-4C8C1F2E551D}"/>
                </a:ext>
              </a:extLst>
            </p:cNvPr>
            <p:cNvSpPr/>
            <p:nvPr/>
          </p:nvSpPr>
          <p:spPr>
            <a:xfrm>
              <a:off x="1559496" y="2272710"/>
              <a:ext cx="2160000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Collect more companies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CEC13B2-99FD-4628-8FF1-21A191B48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75" y="2194534"/>
              <a:ext cx="660408" cy="660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156639-F9C1-41DD-B10E-DA15C03EA89B}"/>
              </a:ext>
            </a:extLst>
          </p:cNvPr>
          <p:cNvGrpSpPr/>
          <p:nvPr/>
        </p:nvGrpSpPr>
        <p:grpSpPr>
          <a:xfrm>
            <a:off x="758960" y="3201281"/>
            <a:ext cx="2960536" cy="586439"/>
            <a:chOff x="758960" y="3271398"/>
            <a:chExt cx="2960536" cy="586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569E3-3DC4-4D97-B69A-A9F8A4925DB7}"/>
                </a:ext>
              </a:extLst>
            </p:cNvPr>
            <p:cNvSpPr/>
            <p:nvPr/>
          </p:nvSpPr>
          <p:spPr>
            <a:xfrm>
              <a:off x="1559496" y="3312589"/>
              <a:ext cx="2160000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Label more texts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0164F33-9093-432E-B22C-87820B084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60" y="3271398"/>
              <a:ext cx="586439" cy="58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6483AF-CFB9-4984-B351-3379B7FF14C9}"/>
              </a:ext>
            </a:extLst>
          </p:cNvPr>
          <p:cNvGrpSpPr/>
          <p:nvPr/>
        </p:nvGrpSpPr>
        <p:grpSpPr>
          <a:xfrm>
            <a:off x="678778" y="4134060"/>
            <a:ext cx="3040718" cy="746802"/>
            <a:chOff x="678778" y="4147314"/>
            <a:chExt cx="3040718" cy="7468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3F6FB6-F573-4EB5-9AAF-FB3D117B1500}"/>
                </a:ext>
              </a:extLst>
            </p:cNvPr>
            <p:cNvSpPr/>
            <p:nvPr/>
          </p:nvSpPr>
          <p:spPr>
            <a:xfrm>
              <a:off x="1559496" y="4268687"/>
              <a:ext cx="2160000" cy="5040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Variate valid/test splits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CBB1313-704D-44C8-B18A-EC7F82508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78" y="4147314"/>
              <a:ext cx="746802" cy="74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229817-3B5E-4660-9A72-7EA34CDFD0BB}"/>
              </a:ext>
            </a:extLst>
          </p:cNvPr>
          <p:cNvGrpSpPr/>
          <p:nvPr/>
        </p:nvGrpSpPr>
        <p:grpSpPr>
          <a:xfrm>
            <a:off x="4223832" y="2251004"/>
            <a:ext cx="3024661" cy="720000"/>
            <a:chOff x="4439250" y="2251004"/>
            <a:chExt cx="3024661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DA2A5A-F119-4403-8CF3-CD47399FC783}"/>
                </a:ext>
              </a:extLst>
            </p:cNvPr>
            <p:cNvSpPr/>
            <p:nvPr/>
          </p:nvSpPr>
          <p:spPr>
            <a:xfrm>
              <a:off x="5303911" y="2292601"/>
              <a:ext cx="2160000" cy="6368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Create more technical indicators</a:t>
              </a:r>
            </a:p>
          </p:txBody>
        </p:sp>
        <p:pic>
          <p:nvPicPr>
            <p:cNvPr id="2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0A6D47E-D62C-4A80-BDA9-E7D555EC0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250" y="2251004"/>
              <a:ext cx="720000" cy="720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341977-BEF8-43ED-AF98-4FD1C6376E91}"/>
              </a:ext>
            </a:extLst>
          </p:cNvPr>
          <p:cNvGrpSpPr/>
          <p:nvPr/>
        </p:nvGrpSpPr>
        <p:grpSpPr>
          <a:xfrm>
            <a:off x="4079776" y="3248758"/>
            <a:ext cx="3168717" cy="710153"/>
            <a:chOff x="4295194" y="3248758"/>
            <a:chExt cx="3168717" cy="7101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508122-1B60-42AA-82F2-5322EA759C12}"/>
                </a:ext>
              </a:extLst>
            </p:cNvPr>
            <p:cNvSpPr/>
            <p:nvPr/>
          </p:nvSpPr>
          <p:spPr>
            <a:xfrm>
              <a:off x="5303911" y="3285431"/>
              <a:ext cx="2160000" cy="6368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Add sentiment analysis features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99D23B-66C8-4B31-8D04-A73905A1DC66}"/>
                </a:ext>
              </a:extLst>
            </p:cNvPr>
            <p:cNvGrpSpPr/>
            <p:nvPr/>
          </p:nvGrpSpPr>
          <p:grpSpPr>
            <a:xfrm>
              <a:off x="4295194" y="3248758"/>
              <a:ext cx="1003270" cy="710153"/>
              <a:chOff x="4367768" y="3138269"/>
              <a:chExt cx="1095370" cy="775345"/>
            </a:xfrm>
          </p:grpSpPr>
          <p:pic>
            <p:nvPicPr>
              <p:cNvPr id="23" name="Рисунок 16">
                <a:extLst>
                  <a:ext uri="{FF2B5EF4-FFF2-40B4-BE49-F238E27FC236}">
                    <a16:creationId xmlns:a16="http://schemas.microsoft.com/office/drawing/2014/main" id="{23D10E95-3E9F-4D91-9D65-8DFD9D71A7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222" t="8921" r="26598" b="74599"/>
              <a:stretch/>
            </p:blipFill>
            <p:spPr>
              <a:xfrm>
                <a:off x="4367768" y="3138269"/>
                <a:ext cx="864096" cy="543954"/>
              </a:xfrm>
              <a:prstGeom prst="rect">
                <a:avLst/>
              </a:prstGeom>
            </p:spPr>
          </p:pic>
          <p:pic>
            <p:nvPicPr>
              <p:cNvPr id="24" name="Рисунок 17">
                <a:extLst>
                  <a:ext uri="{FF2B5EF4-FFF2-40B4-BE49-F238E27FC236}">
                    <a16:creationId xmlns:a16="http://schemas.microsoft.com/office/drawing/2014/main" id="{46171737-494F-431B-82F0-BAE096706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6424" b="89088" l="49840" r="70784">
                            <a14:foregroundMark x1="61779" y1="76202" x2="57933" y2="76442"/>
                            <a14:foregroundMark x1="62740" y1="88702" x2="56971" y2="87981"/>
                          </a14:backgroundRemoval>
                        </a14:imgEffect>
                      </a14:imgLayer>
                    </a14:imgProps>
                  </a:ext>
                </a:extLst>
              </a:blip>
              <a:srcRect l="47222" t="74841" r="26598" b="9329"/>
              <a:stretch/>
            </p:blipFill>
            <p:spPr>
              <a:xfrm>
                <a:off x="4599042" y="3391073"/>
                <a:ext cx="864096" cy="522541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394673-4F26-4D0E-88DF-FB8C4A062002}"/>
              </a:ext>
            </a:extLst>
          </p:cNvPr>
          <p:cNvGrpSpPr/>
          <p:nvPr/>
        </p:nvGrpSpPr>
        <p:grpSpPr>
          <a:xfrm>
            <a:off x="8044987" y="2194534"/>
            <a:ext cx="3600000" cy="699322"/>
            <a:chOff x="7536241" y="2194534"/>
            <a:chExt cx="3600000" cy="6993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FCB6FF-D37C-4292-8386-2698F7BE4707}"/>
                </a:ext>
              </a:extLst>
            </p:cNvPr>
            <p:cNvSpPr/>
            <p:nvPr/>
          </p:nvSpPr>
          <p:spPr>
            <a:xfrm>
              <a:off x="8256241" y="2196597"/>
              <a:ext cx="2880000" cy="6951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Optimize models’ hyperparameters and data processing params</a:t>
              </a:r>
            </a:p>
          </p:txBody>
        </p:sp>
        <p:pic>
          <p:nvPicPr>
            <p:cNvPr id="1032" name="Picture 8" descr="Hyperparameter tuning. Grid search and random search | Your Data Teacher">
              <a:extLst>
                <a:ext uri="{FF2B5EF4-FFF2-40B4-BE49-F238E27FC236}">
                  <a16:creationId xmlns:a16="http://schemas.microsoft.com/office/drawing/2014/main" id="{1DCE1ECF-C9CE-4870-8B1F-7798BD88A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59" t="17599" r="18025" b="31147"/>
            <a:stretch/>
          </p:blipFill>
          <p:spPr bwMode="auto">
            <a:xfrm>
              <a:off x="7536241" y="2194534"/>
              <a:ext cx="720000" cy="69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ECF98A-3FA9-4582-B22E-B6057C207FD8}"/>
              </a:ext>
            </a:extLst>
          </p:cNvPr>
          <p:cNvGrpSpPr/>
          <p:nvPr/>
        </p:nvGrpSpPr>
        <p:grpSpPr>
          <a:xfrm>
            <a:off x="8049943" y="3166360"/>
            <a:ext cx="3595044" cy="695196"/>
            <a:chOff x="7541197" y="3046977"/>
            <a:chExt cx="3595044" cy="6951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4B5D9-8254-4692-A309-E0BC2A722B64}"/>
                </a:ext>
              </a:extLst>
            </p:cNvPr>
            <p:cNvSpPr/>
            <p:nvPr/>
          </p:nvSpPr>
          <p:spPr>
            <a:xfrm>
              <a:off x="8256241" y="3046977"/>
              <a:ext cx="2880000" cy="6951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Develop custom loss function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19CCF3-AC4A-473D-B814-48FCE66C3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1197" y="3082152"/>
              <a:ext cx="720000" cy="62484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15CF7A-838E-4745-8E70-1AA86CF544D9}"/>
              </a:ext>
            </a:extLst>
          </p:cNvPr>
          <p:cNvGrpSpPr/>
          <p:nvPr/>
        </p:nvGrpSpPr>
        <p:grpSpPr>
          <a:xfrm>
            <a:off x="8049943" y="4134060"/>
            <a:ext cx="3595044" cy="720000"/>
            <a:chOff x="7541197" y="3891534"/>
            <a:chExt cx="3595044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B9DDF-2F5C-4DA1-A522-8861886DF200}"/>
                </a:ext>
              </a:extLst>
            </p:cNvPr>
            <p:cNvSpPr/>
            <p:nvPr/>
          </p:nvSpPr>
          <p:spPr>
            <a:xfrm>
              <a:off x="8256241" y="3903936"/>
              <a:ext cx="2880000" cy="6951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Get online metrics and make profit</a:t>
              </a:r>
            </a:p>
          </p:txBody>
        </p:sp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0AD79AB-F2F8-4364-BAD3-DF6984EE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41197" y="3891534"/>
              <a:ext cx="720000" cy="720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AB95EC-C1A7-4775-99E4-E88772944EF9}"/>
              </a:ext>
            </a:extLst>
          </p:cNvPr>
          <p:cNvGrpSpPr/>
          <p:nvPr/>
        </p:nvGrpSpPr>
        <p:grpSpPr>
          <a:xfrm>
            <a:off x="8059734" y="5126564"/>
            <a:ext cx="3585253" cy="720000"/>
            <a:chOff x="7550988" y="4766564"/>
            <a:chExt cx="3585253" cy="72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E7AB1-E818-4463-9D6E-DD6EFAFB0874}"/>
                </a:ext>
              </a:extLst>
            </p:cNvPr>
            <p:cNvSpPr/>
            <p:nvPr/>
          </p:nvSpPr>
          <p:spPr>
            <a:xfrm>
              <a:off x="8256241" y="4778966"/>
              <a:ext cx="2880000" cy="6951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Observe market and individual effect</a:t>
              </a:r>
            </a:p>
          </p:txBody>
        </p:sp>
        <p:pic>
          <p:nvPicPr>
            <p:cNvPr id="1040" name="Picture 16" descr="Linear regression  free icon">
              <a:extLst>
                <a:ext uri="{FF2B5EF4-FFF2-40B4-BE49-F238E27FC236}">
                  <a16:creationId xmlns:a16="http://schemas.microsoft.com/office/drawing/2014/main" id="{184D25B6-4B72-40D3-8A78-D74114FF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988" y="4766564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0054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152520" cy="2448000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624000" y="4604812"/>
            <a:ext cx="6840000" cy="1632476"/>
          </a:xfrm>
        </p:spPr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sz="2400" dirty="0"/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sz="2400" dirty="0"/>
              <a:t>github.com/ </a:t>
            </a:r>
            <a:r>
              <a:rPr lang="en-US" sz="2400" dirty="0" err="1"/>
              <a:t>dany-kuznetsov</a:t>
            </a:r>
            <a:r>
              <a:rPr lang="en-US" sz="2400" dirty="0"/>
              <a:t>/ </a:t>
            </a:r>
            <a:r>
              <a:rPr lang="en-US" sz="2400" dirty="0" err="1"/>
              <a:t>trade_news</a:t>
            </a:r>
            <a:endParaRPr lang="en-US" sz="2400" dirty="0"/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sz="2400" dirty="0"/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sz="2400" dirty="0"/>
              <a:t>daniil.kuznetsov@telekom.com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903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973-532A-421F-BBF4-986945B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5A83-54EF-42D0-911B-5862111D2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94204D-89D5-4CC5-AE02-77EB81B31D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3339B9-E43E-4683-9334-2A08B85B4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47EA3E-4665-47D2-B84E-45CEFA6FB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071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Appendices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27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Appendices: Methodology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2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short scheme of research methodology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BBA1E3E6-C9AE-4AF3-BA96-DD5FB7F44C90}"/>
              </a:ext>
            </a:extLst>
          </p:cNvPr>
          <p:cNvSpPr/>
          <p:nvPr/>
        </p:nvSpPr>
        <p:spPr>
          <a:xfrm>
            <a:off x="2495600" y="4869160"/>
            <a:ext cx="2016224" cy="93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 BERT model to classify news texts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154D20A6-334A-4A22-9074-090739AB80E1}"/>
              </a:ext>
            </a:extLst>
          </p:cNvPr>
          <p:cNvSpPr/>
          <p:nvPr/>
        </p:nvSpPr>
        <p:spPr>
          <a:xfrm>
            <a:off x="2495600" y="1916832"/>
            <a:ext cx="2016224" cy="936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Transform prices to day-to-day difference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7AB2E698-7882-4071-B899-3E1D54381E46}"/>
              </a:ext>
            </a:extLst>
          </p:cNvPr>
          <p:cNvSpPr/>
          <p:nvPr/>
        </p:nvSpPr>
        <p:spPr>
          <a:xfrm>
            <a:off x="2495600" y="3392996"/>
            <a:ext cx="2016224" cy="936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technical indicators</a:t>
            </a:r>
          </a:p>
        </p:txBody>
      </p:sp>
      <p:cxnSp>
        <p:nvCxnSpPr>
          <p:cNvPr id="13" name="Connector: Elbow 35">
            <a:extLst>
              <a:ext uri="{FF2B5EF4-FFF2-40B4-BE49-F238E27FC236}">
                <a16:creationId xmlns:a16="http://schemas.microsoft.com/office/drawing/2014/main" id="{8B9DA6B9-EA75-4903-91B7-9E0424748ACA}"/>
              </a:ext>
            </a:extLst>
          </p:cNvPr>
          <p:cNvCxnSpPr>
            <a:cxnSpLocks/>
            <a:stCxn id="66" idx="0"/>
            <a:endCxn id="11" idx="1"/>
          </p:cNvCxnSpPr>
          <p:nvPr/>
        </p:nvCxnSpPr>
        <p:spPr>
          <a:xfrm rot="5400000" flipH="1" flipV="1">
            <a:off x="1622751" y="2141857"/>
            <a:ext cx="629822" cy="1115876"/>
          </a:xfrm>
          <a:prstGeom prst="bentConnector2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35">
            <a:extLst>
              <a:ext uri="{FF2B5EF4-FFF2-40B4-BE49-F238E27FC236}">
                <a16:creationId xmlns:a16="http://schemas.microsoft.com/office/drawing/2014/main" id="{E984FDB3-9EC0-4D7D-BD6A-AE5CEFAB6BEE}"/>
              </a:ext>
            </a:extLst>
          </p:cNvPr>
          <p:cNvCxnSpPr>
            <a:cxnSpLocks/>
            <a:stCxn id="66" idx="2"/>
            <a:endCxn id="9" idx="1"/>
          </p:cNvCxnSpPr>
          <p:nvPr/>
        </p:nvCxnSpPr>
        <p:spPr>
          <a:xfrm rot="16200000" flipH="1">
            <a:off x="1622529" y="4464089"/>
            <a:ext cx="630266" cy="1115876"/>
          </a:xfrm>
          <a:prstGeom prst="bentConnector2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D05A3680-640D-41B7-93BD-BAEC4CECEB86}"/>
              </a:ext>
            </a:extLst>
          </p:cNvPr>
          <p:cNvCxnSpPr>
            <a:cxnSpLocks/>
            <a:stCxn id="66" idx="3"/>
            <a:endCxn id="12" idx="1"/>
          </p:cNvCxnSpPr>
          <p:nvPr/>
        </p:nvCxnSpPr>
        <p:spPr>
          <a:xfrm>
            <a:off x="2135560" y="3860800"/>
            <a:ext cx="360040" cy="248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35">
            <a:extLst>
              <a:ext uri="{FF2B5EF4-FFF2-40B4-BE49-F238E27FC236}">
                <a16:creationId xmlns:a16="http://schemas.microsoft.com/office/drawing/2014/main" id="{B618BA77-A20A-4C19-84ED-1F1666E06DC7}"/>
              </a:ext>
            </a:extLst>
          </p:cNvPr>
          <p:cNvCxnSpPr>
            <a:cxnSpLocks/>
            <a:stCxn id="11" idx="3"/>
            <a:endCxn id="86" idx="0"/>
          </p:cNvCxnSpPr>
          <p:nvPr/>
        </p:nvCxnSpPr>
        <p:spPr>
          <a:xfrm>
            <a:off x="4511824" y="2384884"/>
            <a:ext cx="1944216" cy="396112"/>
          </a:xfrm>
          <a:prstGeom prst="bentConnector2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0">
            <a:extLst>
              <a:ext uri="{FF2B5EF4-FFF2-40B4-BE49-F238E27FC236}">
                <a16:creationId xmlns:a16="http://schemas.microsoft.com/office/drawing/2014/main" id="{039960EB-7206-4F7E-B4DE-976DD4BA132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511824" y="3860800"/>
            <a:ext cx="720080" cy="248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5">
            <a:extLst>
              <a:ext uri="{FF2B5EF4-FFF2-40B4-BE49-F238E27FC236}">
                <a16:creationId xmlns:a16="http://schemas.microsoft.com/office/drawing/2014/main" id="{1915C660-1234-436E-9442-A78DCEF2B334}"/>
              </a:ext>
            </a:extLst>
          </p:cNvPr>
          <p:cNvCxnSpPr>
            <a:cxnSpLocks/>
            <a:stCxn id="9" idx="3"/>
            <a:endCxn id="86" idx="2"/>
          </p:cNvCxnSpPr>
          <p:nvPr/>
        </p:nvCxnSpPr>
        <p:spPr>
          <a:xfrm flipV="1">
            <a:off x="4511824" y="4940996"/>
            <a:ext cx="1944216" cy="396164"/>
          </a:xfrm>
          <a:prstGeom prst="bentConnector2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1">
            <a:extLst>
              <a:ext uri="{FF2B5EF4-FFF2-40B4-BE49-F238E27FC236}">
                <a16:creationId xmlns:a16="http://schemas.microsoft.com/office/drawing/2014/main" id="{4769AFB2-2052-4505-A8EA-013469C748C3}"/>
              </a:ext>
            </a:extLst>
          </p:cNvPr>
          <p:cNvSpPr/>
          <p:nvPr/>
        </p:nvSpPr>
        <p:spPr>
          <a:xfrm>
            <a:off x="8400256" y="3014706"/>
            <a:ext cx="3096344" cy="16921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 models with included news features or not</a:t>
            </a:r>
          </a:p>
          <a:p>
            <a:endParaRPr lang="en-US" sz="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Evaluate performance</a:t>
            </a:r>
          </a:p>
        </p:txBody>
      </p:sp>
      <p:sp>
        <p:nvSpPr>
          <p:cNvPr id="49" name="Gleichschenkliges Dreieck 17">
            <a:extLst>
              <a:ext uri="{FF2B5EF4-FFF2-40B4-BE49-F238E27FC236}">
                <a16:creationId xmlns:a16="http://schemas.microsoft.com/office/drawing/2014/main" id="{4B4A0B7D-69E3-4497-8F5D-7070D4AC1B74}"/>
              </a:ext>
            </a:extLst>
          </p:cNvPr>
          <p:cNvSpPr/>
          <p:nvPr/>
        </p:nvSpPr>
        <p:spPr bwMode="ltGray">
          <a:xfrm rot="5400000">
            <a:off x="7878216" y="3735048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FEB6E048-43CD-4585-9326-B426FA6E353D}"/>
              </a:ext>
            </a:extLst>
          </p:cNvPr>
          <p:cNvSpPr/>
          <p:nvPr/>
        </p:nvSpPr>
        <p:spPr>
          <a:xfrm>
            <a:off x="623888" y="3014706"/>
            <a:ext cx="1511672" cy="16921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Collect news and prices</a:t>
            </a:r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0AC3CAAF-F429-414B-8F6F-4F064AEAABFD}"/>
              </a:ext>
            </a:extLst>
          </p:cNvPr>
          <p:cNvSpPr/>
          <p:nvPr/>
        </p:nvSpPr>
        <p:spPr>
          <a:xfrm>
            <a:off x="623888" y="1484313"/>
            <a:ext cx="1512000" cy="25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Collect data</a:t>
            </a:r>
          </a:p>
        </p:txBody>
      </p:sp>
      <p:sp>
        <p:nvSpPr>
          <p:cNvPr id="76" name="Rectangle 12">
            <a:extLst>
              <a:ext uri="{FF2B5EF4-FFF2-40B4-BE49-F238E27FC236}">
                <a16:creationId xmlns:a16="http://schemas.microsoft.com/office/drawing/2014/main" id="{09C28BB5-C1C8-417D-B172-3749F2C82FD1}"/>
              </a:ext>
            </a:extLst>
          </p:cNvPr>
          <p:cNvSpPr/>
          <p:nvPr/>
        </p:nvSpPr>
        <p:spPr>
          <a:xfrm>
            <a:off x="2495600" y="1484313"/>
            <a:ext cx="2016224" cy="25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Generate features</a:t>
            </a:r>
          </a:p>
        </p:txBody>
      </p:sp>
      <p:sp>
        <p:nvSpPr>
          <p:cNvPr id="77" name="Rectangle 12">
            <a:extLst>
              <a:ext uri="{FF2B5EF4-FFF2-40B4-BE49-F238E27FC236}">
                <a16:creationId xmlns:a16="http://schemas.microsoft.com/office/drawing/2014/main" id="{4F2A196E-E42B-4DD7-B2E5-33D15E7E10ED}"/>
              </a:ext>
            </a:extLst>
          </p:cNvPr>
          <p:cNvSpPr/>
          <p:nvPr/>
        </p:nvSpPr>
        <p:spPr>
          <a:xfrm>
            <a:off x="5226592" y="1484313"/>
            <a:ext cx="2453584" cy="25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Prepare training data</a:t>
            </a:r>
          </a:p>
        </p:txBody>
      </p:sp>
      <p:sp>
        <p:nvSpPr>
          <p:cNvPr id="78" name="Rectangle 12">
            <a:extLst>
              <a:ext uri="{FF2B5EF4-FFF2-40B4-BE49-F238E27FC236}">
                <a16:creationId xmlns:a16="http://schemas.microsoft.com/office/drawing/2014/main" id="{29846BEB-DB29-4E2B-9122-9DD503A28746}"/>
              </a:ext>
            </a:extLst>
          </p:cNvPr>
          <p:cNvSpPr/>
          <p:nvPr/>
        </p:nvSpPr>
        <p:spPr>
          <a:xfrm>
            <a:off x="8400256" y="1484313"/>
            <a:ext cx="3096344" cy="25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2"/>
                </a:solidFill>
              </a:rPr>
              <a:t>Modelling and evaluation</a:t>
            </a:r>
          </a:p>
        </p:txBody>
      </p:sp>
      <p:sp>
        <p:nvSpPr>
          <p:cNvPr id="86" name="Rectangle 21">
            <a:extLst>
              <a:ext uri="{FF2B5EF4-FFF2-40B4-BE49-F238E27FC236}">
                <a16:creationId xmlns:a16="http://schemas.microsoft.com/office/drawing/2014/main" id="{1BEF6751-3D41-4CB3-90F6-CE18CAC03729}"/>
              </a:ext>
            </a:extLst>
          </p:cNvPr>
          <p:cNvSpPr/>
          <p:nvPr/>
        </p:nvSpPr>
        <p:spPr>
          <a:xfrm>
            <a:off x="5231904" y="2780996"/>
            <a:ext cx="2448272" cy="21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Merge all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Technical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Data prep for classical ML models and LSTM</a:t>
            </a:r>
          </a:p>
        </p:txBody>
      </p:sp>
      <p:sp>
        <p:nvSpPr>
          <p:cNvPr id="22" name="Номер слайда 2">
            <a:extLst>
              <a:ext uri="{FF2B5EF4-FFF2-40B4-BE49-F238E27FC236}">
                <a16:creationId xmlns:a16="http://schemas.microsoft.com/office/drawing/2014/main" id="{17D6675C-38F7-4703-A35F-C2D86D3BA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3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48" grpId="0" animBg="1"/>
      <p:bldP spid="49" grpId="0" animBg="1"/>
      <p:bldP spid="66" grpId="0" animBg="1"/>
      <p:bldP spid="8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Collect news and stock prices via Reuters API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96704B4-0087-4179-936D-105D2CFF4BA2}"/>
              </a:ext>
            </a:extLst>
          </p:cNvPr>
          <p:cNvGrpSpPr/>
          <p:nvPr/>
        </p:nvGrpSpPr>
        <p:grpSpPr>
          <a:xfrm>
            <a:off x="839416" y="2473215"/>
            <a:ext cx="5048259" cy="541538"/>
            <a:chOff x="895341" y="2348880"/>
            <a:chExt cx="5048259" cy="541538"/>
          </a:xfrm>
        </p:grpSpPr>
        <p:sp>
          <p:nvSpPr>
            <p:cNvPr id="11" name="Rectangle 49">
              <a:extLst>
                <a:ext uri="{FF2B5EF4-FFF2-40B4-BE49-F238E27FC236}">
                  <a16:creationId xmlns:a16="http://schemas.microsoft.com/office/drawing/2014/main" id="{1999E910-8F70-426F-B1F0-CA3349924212}"/>
                </a:ext>
              </a:extLst>
            </p:cNvPr>
            <p:cNvSpPr/>
            <p:nvPr/>
          </p:nvSpPr>
          <p:spPr>
            <a:xfrm>
              <a:off x="4151784" y="2348880"/>
              <a:ext cx="1791816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collected news texts</a:t>
              </a:r>
            </a:p>
          </p:txBody>
        </p:sp>
        <p:sp>
          <p:nvSpPr>
            <p:cNvPr id="12" name="Rectangle 50">
              <a:extLst>
                <a:ext uri="{FF2B5EF4-FFF2-40B4-BE49-F238E27FC236}">
                  <a16:creationId xmlns:a16="http://schemas.microsoft.com/office/drawing/2014/main" id="{B912330C-E0A0-4FFF-8F51-621B9A7E76C7}"/>
                </a:ext>
              </a:extLst>
            </p:cNvPr>
            <p:cNvSpPr/>
            <p:nvPr/>
          </p:nvSpPr>
          <p:spPr>
            <a:xfrm>
              <a:off x="895341" y="2348880"/>
              <a:ext cx="3249235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200" b="1" i="1" dirty="0">
                  <a:solidFill>
                    <a:schemeClr val="tx1"/>
                  </a:solidFill>
                </a:rPr>
                <a:t>380 000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C1508A6-3224-45FA-A1D9-3A1FE41417C0}"/>
              </a:ext>
            </a:extLst>
          </p:cNvPr>
          <p:cNvGrpSpPr/>
          <p:nvPr/>
        </p:nvGrpSpPr>
        <p:grpSpPr>
          <a:xfrm>
            <a:off x="2291809" y="3860800"/>
            <a:ext cx="3608099" cy="541538"/>
            <a:chOff x="2335501" y="2348880"/>
            <a:chExt cx="3608099" cy="541538"/>
          </a:xfrm>
        </p:grpSpPr>
        <p:sp>
          <p:nvSpPr>
            <p:cNvPr id="15" name="Rectangle 49">
              <a:extLst>
                <a:ext uri="{FF2B5EF4-FFF2-40B4-BE49-F238E27FC236}">
                  <a16:creationId xmlns:a16="http://schemas.microsoft.com/office/drawing/2014/main" id="{B86B0191-39F7-47AA-B29E-FBAE6175DE79}"/>
                </a:ext>
              </a:extLst>
            </p:cNvPr>
            <p:cNvSpPr/>
            <p:nvPr/>
          </p:nvSpPr>
          <p:spPr>
            <a:xfrm>
              <a:off x="4151784" y="2348880"/>
              <a:ext cx="1791816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companies</a:t>
              </a:r>
            </a:p>
          </p:txBody>
        </p:sp>
        <p:sp>
          <p:nvSpPr>
            <p:cNvPr id="16" name="Rectangle 50">
              <a:extLst>
                <a:ext uri="{FF2B5EF4-FFF2-40B4-BE49-F238E27FC236}">
                  <a16:creationId xmlns:a16="http://schemas.microsoft.com/office/drawing/2014/main" id="{543D0D43-4DEF-4DA8-941C-C208D9A41804}"/>
                </a:ext>
              </a:extLst>
            </p:cNvPr>
            <p:cNvSpPr/>
            <p:nvPr/>
          </p:nvSpPr>
          <p:spPr>
            <a:xfrm>
              <a:off x="2335501" y="2348880"/>
              <a:ext cx="1809075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200" b="1" i="1" dirty="0">
                  <a:solidFill>
                    <a:schemeClr val="tx1"/>
                  </a:solidFill>
                </a:rPr>
                <a:t>~80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21B26A1-2E42-4187-8834-8E1694B1C423}"/>
              </a:ext>
            </a:extLst>
          </p:cNvPr>
          <p:cNvGrpSpPr/>
          <p:nvPr/>
        </p:nvGrpSpPr>
        <p:grpSpPr>
          <a:xfrm>
            <a:off x="6168008" y="3319262"/>
            <a:ext cx="5472112" cy="1083076"/>
            <a:chOff x="623888" y="4255614"/>
            <a:chExt cx="5472112" cy="1083076"/>
          </a:xfrm>
        </p:grpSpPr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E2B50EA7-B496-4E9A-A388-044D44FEAC7F}"/>
                </a:ext>
              </a:extLst>
            </p:cNvPr>
            <p:cNvSpPr/>
            <p:nvPr/>
          </p:nvSpPr>
          <p:spPr>
            <a:xfrm>
              <a:off x="624608" y="4255614"/>
              <a:ext cx="4222328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Collected news texts cover</a:t>
              </a:r>
            </a:p>
          </p:txBody>
        </p:sp>
        <p:sp>
          <p:nvSpPr>
            <p:cNvPr id="22" name="Rectangle 50">
              <a:extLst>
                <a:ext uri="{FF2B5EF4-FFF2-40B4-BE49-F238E27FC236}">
                  <a16:creationId xmlns:a16="http://schemas.microsoft.com/office/drawing/2014/main" id="{DA680B54-F453-4780-93A9-02B882DC08BB}"/>
                </a:ext>
              </a:extLst>
            </p:cNvPr>
            <p:cNvSpPr/>
            <p:nvPr/>
          </p:nvSpPr>
          <p:spPr>
            <a:xfrm>
              <a:off x="623888" y="4797152"/>
              <a:ext cx="5472112" cy="541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i="1" dirty="0">
                  <a:solidFill>
                    <a:schemeClr val="tx1"/>
                  </a:solidFill>
                </a:rPr>
                <a:t>last 15 month</a:t>
              </a:r>
            </a:p>
          </p:txBody>
        </p:sp>
      </p:grp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33B3E11C-275E-47B1-BE10-155F52DAD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6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Generate features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68B54F5B-15C2-4DA9-A309-70D9FDB42B27}"/>
              </a:ext>
            </a:extLst>
          </p:cNvPr>
          <p:cNvSpPr/>
          <p:nvPr/>
        </p:nvSpPr>
        <p:spPr>
          <a:xfrm>
            <a:off x="8111325" y="1484313"/>
            <a:ext cx="3456000" cy="93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Fine-tune BERT model to classify news texts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ACDB262D-2E64-4804-93A1-7405528F4D26}"/>
              </a:ext>
            </a:extLst>
          </p:cNvPr>
          <p:cNvSpPr/>
          <p:nvPr/>
        </p:nvSpPr>
        <p:spPr>
          <a:xfrm>
            <a:off x="624608" y="1484313"/>
            <a:ext cx="3456000" cy="93610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Transform prices to day-to-day difference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7757896-88C2-4D6C-965A-D5A56E6EBB9F}"/>
              </a:ext>
            </a:extLst>
          </p:cNvPr>
          <p:cNvSpPr/>
          <p:nvPr/>
        </p:nvSpPr>
        <p:spPr>
          <a:xfrm>
            <a:off x="4368000" y="1484313"/>
            <a:ext cx="3456000" cy="93610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Generate technical indicators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778F8D8B-7918-471B-BA76-03E1FCD8C1D4}"/>
              </a:ext>
            </a:extLst>
          </p:cNvPr>
          <p:cNvSpPr/>
          <p:nvPr/>
        </p:nvSpPr>
        <p:spPr>
          <a:xfrm>
            <a:off x="624608" y="2636912"/>
            <a:ext cx="3456000" cy="17281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How price change from yesterday in percentage?</a:t>
            </a: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CE45D441-A741-4AF0-B084-9AE20DF32CF5}"/>
              </a:ext>
            </a:extLst>
          </p:cNvPr>
          <p:cNvSpPr/>
          <p:nvPr/>
        </p:nvSpPr>
        <p:spPr>
          <a:xfrm>
            <a:off x="4368000" y="2636912"/>
            <a:ext cx="3456000" cy="17281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Stochastic oscillator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MACD</a:t>
            </a: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2A1681A3-E6B9-4201-B3EB-9DA845938FDE}"/>
              </a:ext>
            </a:extLst>
          </p:cNvPr>
          <p:cNvSpPr/>
          <p:nvPr/>
        </p:nvSpPr>
        <p:spPr>
          <a:xfrm>
            <a:off x="8111325" y="2636912"/>
            <a:ext cx="3456000" cy="17281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Label a set of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Fine-tune BERT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Classify all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Aggregate news by day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389D8EE5-866B-441A-9210-53727F41DF80}"/>
              </a:ext>
            </a:extLst>
          </p:cNvPr>
          <p:cNvSpPr/>
          <p:nvPr/>
        </p:nvSpPr>
        <p:spPr>
          <a:xfrm>
            <a:off x="624608" y="4941168"/>
            <a:ext cx="3456000" cy="8640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Price features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6B3DDC1C-67AF-4985-A3CA-5EEAE8CB3ED7}"/>
              </a:ext>
            </a:extLst>
          </p:cNvPr>
          <p:cNvSpPr/>
          <p:nvPr/>
        </p:nvSpPr>
        <p:spPr>
          <a:xfrm>
            <a:off x="4368000" y="4941168"/>
            <a:ext cx="3456000" cy="8640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Technical indicators features</a:t>
            </a: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391EF12A-9804-467D-8111-3FA639905874}"/>
              </a:ext>
            </a:extLst>
          </p:cNvPr>
          <p:cNvSpPr/>
          <p:nvPr/>
        </p:nvSpPr>
        <p:spPr>
          <a:xfrm>
            <a:off x="8111325" y="4941168"/>
            <a:ext cx="3456000" cy="8640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News features</a:t>
            </a:r>
          </a:p>
        </p:txBody>
      </p:sp>
      <p:sp>
        <p:nvSpPr>
          <p:cNvPr id="19" name="Gleichschenkliges Dreieck 17">
            <a:extLst>
              <a:ext uri="{FF2B5EF4-FFF2-40B4-BE49-F238E27FC236}">
                <a16:creationId xmlns:a16="http://schemas.microsoft.com/office/drawing/2014/main" id="{519F5304-9DBD-4BAB-B466-FABDDE675100}"/>
              </a:ext>
            </a:extLst>
          </p:cNvPr>
          <p:cNvSpPr/>
          <p:nvPr/>
        </p:nvSpPr>
        <p:spPr bwMode="ltGray">
          <a:xfrm rot="10800000">
            <a:off x="9677325" y="452710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0" name="Gleichschenkliges Dreieck 17">
            <a:extLst>
              <a:ext uri="{FF2B5EF4-FFF2-40B4-BE49-F238E27FC236}">
                <a16:creationId xmlns:a16="http://schemas.microsoft.com/office/drawing/2014/main" id="{10D56196-4A10-4BE5-9B43-2155FBA079DA}"/>
              </a:ext>
            </a:extLst>
          </p:cNvPr>
          <p:cNvSpPr/>
          <p:nvPr/>
        </p:nvSpPr>
        <p:spPr bwMode="ltGray">
          <a:xfrm rot="10800000">
            <a:off x="5934000" y="452710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1" name="Gleichschenkliges Dreieck 17">
            <a:extLst>
              <a:ext uri="{FF2B5EF4-FFF2-40B4-BE49-F238E27FC236}">
                <a16:creationId xmlns:a16="http://schemas.microsoft.com/office/drawing/2014/main" id="{C951EF98-F24C-4E3D-9F27-2674CE787371}"/>
              </a:ext>
            </a:extLst>
          </p:cNvPr>
          <p:cNvSpPr/>
          <p:nvPr/>
        </p:nvSpPr>
        <p:spPr bwMode="ltGray">
          <a:xfrm rot="10800000">
            <a:off x="2190675" y="452710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/>
          </a:p>
        </p:txBody>
      </p:sp>
      <p:sp>
        <p:nvSpPr>
          <p:cNvPr id="22" name="Номер слайда 2">
            <a:extLst>
              <a:ext uri="{FF2B5EF4-FFF2-40B4-BE49-F238E27FC236}">
                <a16:creationId xmlns:a16="http://schemas.microsoft.com/office/drawing/2014/main" id="{1B15130F-7855-4785-BD3D-FC256EC6A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0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/>
      <p:bldP spid="14" grpId="0"/>
      <p:bldP spid="16" grpId="0"/>
      <p:bldP spid="17" grpId="0"/>
      <p:bldP spid="18" grpId="0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models to build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1EFA0D36-F920-494C-9680-FC532EF60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95786"/>
              </p:ext>
            </p:extLst>
          </p:nvPr>
        </p:nvGraphicFramePr>
        <p:xfrm>
          <a:off x="624608" y="1484313"/>
          <a:ext cx="10943392" cy="4752975"/>
        </p:xfrm>
        <a:graphic>
          <a:graphicData uri="http://schemas.openxmlformats.org/drawingml/2006/table">
            <a:tbl>
              <a:tblPr firstRow="1" firstCol="1" bandRow="1"/>
              <a:tblGrid>
                <a:gridCol w="2450048">
                  <a:extLst>
                    <a:ext uri="{9D8B030D-6E8A-4147-A177-3AD203B41FA5}">
                      <a16:colId xmlns:a16="http://schemas.microsoft.com/office/drawing/2014/main" val="490880783"/>
                    </a:ext>
                  </a:extLst>
                </a:gridCol>
                <a:gridCol w="4246672">
                  <a:extLst>
                    <a:ext uri="{9D8B030D-6E8A-4147-A177-3AD203B41FA5}">
                      <a16:colId xmlns:a16="http://schemas.microsoft.com/office/drawing/2014/main" val="69777451"/>
                    </a:ext>
                  </a:extLst>
                </a:gridCol>
                <a:gridCol w="4246672">
                  <a:extLst>
                    <a:ext uri="{9D8B030D-6E8A-4147-A177-3AD203B41FA5}">
                      <a16:colId xmlns:a16="http://schemas.microsoft.com/office/drawing/2014/main" val="218754513"/>
                    </a:ext>
                  </a:extLst>
                </a:gridCol>
              </a:tblGrid>
              <a:tr h="526595">
                <a:tc grid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 models with an information about their implementations and used features.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176"/>
                  </a:ext>
                </a:extLst>
              </a:tr>
              <a:tr h="31312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data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56145"/>
                  </a:ext>
                </a:extLst>
              </a:tr>
              <a:tr h="80668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Models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only prices and technical indicators features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With prices, technical indicators, and news event-types features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48372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Regression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(1a) Regression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(1b) Regression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853207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gbdt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(2a) LightGBM gbdt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(2b) LightGBM gbdt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399672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LightGBM rf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(3a) LightGBM rf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(3b) LightGBM rf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00482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MSE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(4a) LSTM MSE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(4b) LSTM MSE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601000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MAE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(5a) LSTM MAE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(5b) LSTM MAE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85773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 custom loss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(6a) LSTM custom loss only prices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(6b) LSTM custom loss with news</a:t>
                      </a:r>
                    </a:p>
                  </a:txBody>
                  <a:tcPr marL="68161" marR="6816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703025"/>
                  </a:ext>
                </a:extLst>
              </a:tr>
            </a:tbl>
          </a:graphicData>
        </a:graphic>
      </p:graphicFrame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00CF5165-F262-4832-8D5D-E125E8C290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28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Regression &amp; classification metrics, Profitability</a:t>
            </a:r>
            <a:endParaRPr lang="ru-RU" sz="40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Table 53">
            <a:extLst>
              <a:ext uri="{FF2B5EF4-FFF2-40B4-BE49-F238E27FC236}">
                <a16:creationId xmlns:a16="http://schemas.microsoft.com/office/drawing/2014/main" id="{86F97D6E-5D79-4B4B-80ED-07E156563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63586"/>
              </p:ext>
            </p:extLst>
          </p:nvPr>
        </p:nvGraphicFramePr>
        <p:xfrm>
          <a:off x="624607" y="1484312"/>
          <a:ext cx="10943505" cy="4752976"/>
        </p:xfrm>
        <a:graphic>
          <a:graphicData uri="http://schemas.openxmlformats.org/drawingml/2006/table">
            <a:tbl>
              <a:tblPr firstRow="1" firstCol="1" bandRow="1"/>
              <a:tblGrid>
                <a:gridCol w="2956773">
                  <a:extLst>
                    <a:ext uri="{9D8B030D-6E8A-4147-A177-3AD203B41FA5}">
                      <a16:colId xmlns:a16="http://schemas.microsoft.com/office/drawing/2014/main" val="1784994361"/>
                    </a:ext>
                  </a:extLst>
                </a:gridCol>
                <a:gridCol w="7986732">
                  <a:extLst>
                    <a:ext uri="{9D8B030D-6E8A-4147-A177-3AD203B41FA5}">
                      <a16:colId xmlns:a16="http://schemas.microsoft.com/office/drawing/2014/main" val="1250738861"/>
                    </a:ext>
                  </a:extLst>
                </a:gridCol>
              </a:tblGrid>
              <a:tr h="309438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</a:t>
                      </a:r>
                      <a:r>
                        <a:rPr lang="ru-RU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Model evaluation metrics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42428"/>
                  </a:ext>
                </a:extLst>
              </a:tr>
              <a:tr h="347607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Metric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8778"/>
                  </a:ext>
                </a:extLst>
              </a:tr>
              <a:tr h="57961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squared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MSE penalizes larger errors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991745"/>
                  </a:ext>
                </a:extLst>
              </a:tr>
              <a:tr h="57961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Mean average error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relation between the metric value and a deviation is linear.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6295"/>
                  </a:ext>
                </a:extLst>
              </a:tr>
              <a:tr h="77281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AUC shows the ability of a model to distinguish growth and drop. A good model returns higher prediction for higher actual price change.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276584"/>
                  </a:ext>
                </a:extLst>
              </a:tr>
              <a:tr h="77281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is calculated as a proportion of correctly predicted observations divided by the number of all observations.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698160"/>
                  </a:ext>
                </a:extLst>
              </a:tr>
              <a:tr h="77281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Precision is calculated as a proportion of correctly predicted growths divided by the number of all predicted growths.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09282"/>
                  </a:ext>
                </a:extLst>
              </a:tr>
              <a:tr h="61825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Profitability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Reflects the profit of trading strategy discussed below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099130"/>
                  </a:ext>
                </a:extLst>
              </a:tr>
            </a:tbl>
          </a:graphicData>
        </a:graphic>
      </p:graphicFrame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90A1B14-2CCE-4A2B-A62C-4242281CC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Stock market is a place where stocks are bought/sold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CDED38C1-A3EC-4276-96FF-8D8BAFF63D00}"/>
              </a:ext>
            </a:extLst>
          </p:cNvPr>
          <p:cNvSpPr txBox="1">
            <a:spLocks/>
          </p:cNvSpPr>
          <p:nvPr/>
        </p:nvSpPr>
        <p:spPr bwMode="black">
          <a:xfrm>
            <a:off x="4781588" y="275854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Investors</a:t>
            </a:r>
          </a:p>
        </p:txBody>
      </p:sp>
      <p:sp>
        <p:nvSpPr>
          <p:cNvPr id="12" name="Gleichschenkliges Dreieck 17">
            <a:extLst>
              <a:ext uri="{FF2B5EF4-FFF2-40B4-BE49-F238E27FC236}">
                <a16:creationId xmlns:a16="http://schemas.microsoft.com/office/drawing/2014/main" id="{331E3BF7-DFCA-4174-90A4-6E5B562A13EC}"/>
              </a:ext>
            </a:extLst>
          </p:cNvPr>
          <p:cNvSpPr/>
          <p:nvPr/>
        </p:nvSpPr>
        <p:spPr bwMode="ltGray">
          <a:xfrm rot="16200000">
            <a:off x="4339698" y="2982985"/>
            <a:ext cx="324000" cy="252000"/>
          </a:xfrm>
          <a:prstGeom prst="triangl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519E9168-2CA0-42A1-9E96-17BEB18B4423}"/>
              </a:ext>
            </a:extLst>
          </p:cNvPr>
          <p:cNvSpPr txBox="1">
            <a:spLocks/>
          </p:cNvSpPr>
          <p:nvPr/>
        </p:nvSpPr>
        <p:spPr bwMode="black">
          <a:xfrm>
            <a:off x="767408" y="2843820"/>
            <a:ext cx="2886634" cy="1529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6000" b="1" dirty="0">
                <a:solidFill>
                  <a:schemeClr val="tx2"/>
                </a:solidFill>
              </a:rPr>
              <a:t>Stock market</a:t>
            </a:r>
            <a:endParaRPr lang="ru-RU" sz="6000" b="1" dirty="0">
              <a:solidFill>
                <a:schemeClr val="tx2"/>
              </a:solidFill>
            </a:endParaRP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83509035-9C79-4915-848D-54856B51DD04}"/>
              </a:ext>
            </a:extLst>
          </p:cNvPr>
          <p:cNvSpPr txBox="1">
            <a:spLocks/>
          </p:cNvSpPr>
          <p:nvPr/>
        </p:nvSpPr>
        <p:spPr bwMode="black">
          <a:xfrm>
            <a:off x="4781588" y="367265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Traders</a:t>
            </a:r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821850F1-D30D-4B0C-AC1D-20277013B671}"/>
              </a:ext>
            </a:extLst>
          </p:cNvPr>
          <p:cNvSpPr/>
          <p:nvPr/>
        </p:nvSpPr>
        <p:spPr bwMode="ltGray">
          <a:xfrm rot="16200000">
            <a:off x="4339698" y="3897095"/>
            <a:ext cx="324000" cy="252000"/>
          </a:xfrm>
          <a:prstGeom prst="triangl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Номер слайда 2">
            <a:extLst>
              <a:ext uri="{FF2B5EF4-FFF2-40B4-BE49-F238E27FC236}">
                <a16:creationId xmlns:a16="http://schemas.microsoft.com/office/drawing/2014/main" id="{2DE1C59D-FEEB-4B94-B06B-F587AA47D2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17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Profitability calculation is based on trading strategy</a:t>
            </a:r>
            <a:endParaRPr lang="ru-RU" sz="40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cxnSp>
        <p:nvCxnSpPr>
          <p:cNvPr id="6" name="Straight Connector 59">
            <a:extLst>
              <a:ext uri="{FF2B5EF4-FFF2-40B4-BE49-F238E27FC236}">
                <a16:creationId xmlns:a16="http://schemas.microsoft.com/office/drawing/2014/main" id="{40571B4C-A55F-4BD3-A976-7970E0AA90FD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298119" y="3813654"/>
            <a:ext cx="6083390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" name="Straight Connector 61">
            <a:extLst>
              <a:ext uri="{FF2B5EF4-FFF2-40B4-BE49-F238E27FC236}">
                <a16:creationId xmlns:a16="http://schemas.microsoft.com/office/drawing/2014/main" id="{458A03F6-3605-4B33-881A-9E27D30F6566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1298119" y="3096020"/>
            <a:ext cx="6083390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" name="Rectangle 62">
            <a:extLst>
              <a:ext uri="{FF2B5EF4-FFF2-40B4-BE49-F238E27FC236}">
                <a16:creationId xmlns:a16="http://schemas.microsoft.com/office/drawing/2014/main" id="{3D4011B0-ED98-4F10-BC8B-402D40973A7E}"/>
              </a:ext>
            </a:extLst>
          </p:cNvPr>
          <p:cNvSpPr/>
          <p:nvPr/>
        </p:nvSpPr>
        <p:spPr>
          <a:xfrm>
            <a:off x="1298119" y="2916362"/>
            <a:ext cx="859319" cy="3593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962A5D8A-DC4D-4088-BCCA-657AAB73B63F}"/>
              </a:ext>
            </a:extLst>
          </p:cNvPr>
          <p:cNvSpPr/>
          <p:nvPr/>
        </p:nvSpPr>
        <p:spPr>
          <a:xfrm>
            <a:off x="2453457" y="2916362"/>
            <a:ext cx="859319" cy="359315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2</a:t>
            </a:r>
          </a:p>
        </p:txBody>
      </p:sp>
      <p:sp>
        <p:nvSpPr>
          <p:cNvPr id="13" name="Rectangle 64">
            <a:extLst>
              <a:ext uri="{FF2B5EF4-FFF2-40B4-BE49-F238E27FC236}">
                <a16:creationId xmlns:a16="http://schemas.microsoft.com/office/drawing/2014/main" id="{47CC28D2-6DF3-4909-8D84-F581645A0992}"/>
              </a:ext>
            </a:extLst>
          </p:cNvPr>
          <p:cNvSpPr/>
          <p:nvPr/>
        </p:nvSpPr>
        <p:spPr>
          <a:xfrm>
            <a:off x="3608795" y="2916362"/>
            <a:ext cx="859319" cy="359315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3</a:t>
            </a:r>
          </a:p>
        </p:txBody>
      </p:sp>
      <p:sp>
        <p:nvSpPr>
          <p:cNvPr id="14" name="Rectangle 65">
            <a:extLst>
              <a:ext uri="{FF2B5EF4-FFF2-40B4-BE49-F238E27FC236}">
                <a16:creationId xmlns:a16="http://schemas.microsoft.com/office/drawing/2014/main" id="{3094819C-B64C-4787-B87A-281739D941F3}"/>
              </a:ext>
            </a:extLst>
          </p:cNvPr>
          <p:cNvSpPr/>
          <p:nvPr/>
        </p:nvSpPr>
        <p:spPr>
          <a:xfrm>
            <a:off x="4764133" y="2916362"/>
            <a:ext cx="859319" cy="359315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4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DFF9A89-8C88-459F-A574-F7A1F0B9654F}"/>
              </a:ext>
            </a:extLst>
          </p:cNvPr>
          <p:cNvSpPr/>
          <p:nvPr/>
        </p:nvSpPr>
        <p:spPr>
          <a:xfrm>
            <a:off x="5919471" y="2916362"/>
            <a:ext cx="859319" cy="359315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5</a:t>
            </a: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C508FA3A-C10E-40CA-98C8-4886C223744D}"/>
              </a:ext>
            </a:extLst>
          </p:cNvPr>
          <p:cNvSpPr/>
          <p:nvPr/>
        </p:nvSpPr>
        <p:spPr>
          <a:xfrm>
            <a:off x="1298119" y="3633996"/>
            <a:ext cx="859319" cy="35931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6</a:t>
            </a: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70690DAA-7C96-4379-9C31-A1F79AA7566A}"/>
              </a:ext>
            </a:extLst>
          </p:cNvPr>
          <p:cNvSpPr/>
          <p:nvPr/>
        </p:nvSpPr>
        <p:spPr>
          <a:xfrm>
            <a:off x="2453457" y="3633996"/>
            <a:ext cx="859319" cy="359315"/>
          </a:xfrm>
          <a:prstGeom prst="rect">
            <a:avLst/>
          </a:prstGeom>
          <a:solidFill>
            <a:srgbClr val="919191">
              <a:lumMod val="20000"/>
              <a:lumOff val="80000"/>
            </a:srgbClr>
          </a:solidFill>
          <a:ln w="19050" cap="flat" cmpd="sng" algn="ctr">
            <a:solidFill>
              <a:srgbClr val="9191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7</a:t>
            </a:r>
          </a:p>
        </p:txBody>
      </p:sp>
      <p:sp>
        <p:nvSpPr>
          <p:cNvPr id="18" name="Rectangle 69">
            <a:extLst>
              <a:ext uri="{FF2B5EF4-FFF2-40B4-BE49-F238E27FC236}">
                <a16:creationId xmlns:a16="http://schemas.microsoft.com/office/drawing/2014/main" id="{83C7ABD6-BFB3-4AED-BAA4-BB573CB03741}"/>
              </a:ext>
            </a:extLst>
          </p:cNvPr>
          <p:cNvSpPr/>
          <p:nvPr/>
        </p:nvSpPr>
        <p:spPr>
          <a:xfrm>
            <a:off x="3608795" y="3633996"/>
            <a:ext cx="859319" cy="359315"/>
          </a:xfrm>
          <a:prstGeom prst="rect">
            <a:avLst/>
          </a:prstGeom>
          <a:solidFill>
            <a:srgbClr val="B0C85A">
              <a:lumMod val="40000"/>
              <a:lumOff val="60000"/>
            </a:srgbClr>
          </a:solidFill>
          <a:ln w="19050" cap="flat" cmpd="sng" algn="ctr">
            <a:solidFill>
              <a:srgbClr val="B0C85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8</a:t>
            </a:r>
          </a:p>
        </p:txBody>
      </p:sp>
      <p:sp>
        <p:nvSpPr>
          <p:cNvPr id="19" name="Rectangle 70">
            <a:extLst>
              <a:ext uri="{FF2B5EF4-FFF2-40B4-BE49-F238E27FC236}">
                <a16:creationId xmlns:a16="http://schemas.microsoft.com/office/drawing/2014/main" id="{62E4B83F-1C4C-4F71-BC2A-38C5FB770223}"/>
              </a:ext>
            </a:extLst>
          </p:cNvPr>
          <p:cNvSpPr/>
          <p:nvPr/>
        </p:nvSpPr>
        <p:spPr>
          <a:xfrm>
            <a:off x="4764133" y="3633996"/>
            <a:ext cx="859319" cy="359315"/>
          </a:xfrm>
          <a:prstGeom prst="rect">
            <a:avLst/>
          </a:prstGeom>
          <a:solidFill>
            <a:srgbClr val="F3B552">
              <a:lumMod val="40000"/>
              <a:lumOff val="60000"/>
            </a:srgbClr>
          </a:solidFill>
          <a:ln w="19050" cap="flat" cmpd="sng" algn="ctr">
            <a:solidFill>
              <a:srgbClr val="F3B55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9</a:t>
            </a:r>
          </a:p>
        </p:txBody>
      </p:sp>
      <p:sp>
        <p:nvSpPr>
          <p:cNvPr id="20" name="Rectangle 71">
            <a:extLst>
              <a:ext uri="{FF2B5EF4-FFF2-40B4-BE49-F238E27FC236}">
                <a16:creationId xmlns:a16="http://schemas.microsoft.com/office/drawing/2014/main" id="{328B42DC-098B-4963-B778-2E33B2B9805D}"/>
              </a:ext>
            </a:extLst>
          </p:cNvPr>
          <p:cNvSpPr/>
          <p:nvPr/>
        </p:nvSpPr>
        <p:spPr>
          <a:xfrm>
            <a:off x="5919471" y="3633996"/>
            <a:ext cx="859319" cy="359315"/>
          </a:xfrm>
          <a:prstGeom prst="rect">
            <a:avLst/>
          </a:prstGeom>
          <a:solidFill>
            <a:srgbClr val="EB0402">
              <a:lumMod val="20000"/>
              <a:lumOff val="80000"/>
            </a:srgbClr>
          </a:solidFill>
          <a:ln w="19050" cap="flat" cmpd="sng" algn="ctr">
            <a:solidFill>
              <a:srgbClr val="EB0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10</a:t>
            </a:r>
          </a:p>
        </p:txBody>
      </p:sp>
      <p:cxnSp>
        <p:nvCxnSpPr>
          <p:cNvPr id="26" name="Straight Arrow Connector 77">
            <a:extLst>
              <a:ext uri="{FF2B5EF4-FFF2-40B4-BE49-F238E27FC236}">
                <a16:creationId xmlns:a16="http://schemas.microsoft.com/office/drawing/2014/main" id="{95C907A4-F78D-4B83-AABF-73BE6D3F055B}"/>
              </a:ext>
            </a:extLst>
          </p:cNvPr>
          <p:cNvCxnSpPr>
            <a:cxnSpLocks/>
          </p:cNvCxnSpPr>
          <p:nvPr/>
        </p:nvCxnSpPr>
        <p:spPr>
          <a:xfrm>
            <a:off x="5193792" y="3274015"/>
            <a:ext cx="0" cy="359315"/>
          </a:xfrm>
          <a:prstGeom prst="straightConnector1">
            <a:avLst/>
          </a:prstGeom>
          <a:noFill/>
          <a:ln w="19050" cap="flat" cmpd="sng" algn="ctr">
            <a:solidFill>
              <a:srgbClr val="F3B552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7" name="Straight Arrow Connector 78">
            <a:extLst>
              <a:ext uri="{FF2B5EF4-FFF2-40B4-BE49-F238E27FC236}">
                <a16:creationId xmlns:a16="http://schemas.microsoft.com/office/drawing/2014/main" id="{442B5342-FA8A-467D-8E59-5DE3164BB5CC}"/>
              </a:ext>
            </a:extLst>
          </p:cNvPr>
          <p:cNvCxnSpPr>
            <a:cxnSpLocks/>
          </p:cNvCxnSpPr>
          <p:nvPr/>
        </p:nvCxnSpPr>
        <p:spPr>
          <a:xfrm>
            <a:off x="6349130" y="3274015"/>
            <a:ext cx="0" cy="359315"/>
          </a:xfrm>
          <a:prstGeom prst="straightConnector1">
            <a:avLst/>
          </a:prstGeom>
          <a:noFill/>
          <a:ln w="19050" cap="flat" cmpd="sng" algn="ctr">
            <a:solidFill>
              <a:srgbClr val="EB040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3" name="Straight Connector 84">
            <a:extLst>
              <a:ext uri="{FF2B5EF4-FFF2-40B4-BE49-F238E27FC236}">
                <a16:creationId xmlns:a16="http://schemas.microsoft.com/office/drawing/2014/main" id="{7F9E66F9-CB12-420B-BDE6-6367512D290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5400" y="3813654"/>
            <a:ext cx="602719" cy="0"/>
          </a:xfrm>
          <a:prstGeom prst="line">
            <a:avLst/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5" name="Rectangle 86">
            <a:extLst>
              <a:ext uri="{FF2B5EF4-FFF2-40B4-BE49-F238E27FC236}">
                <a16:creationId xmlns:a16="http://schemas.microsoft.com/office/drawing/2014/main" id="{ABF0B58C-230D-4542-AFEE-0F0998A98928}"/>
              </a:ext>
            </a:extLst>
          </p:cNvPr>
          <p:cNvSpPr/>
          <p:nvPr/>
        </p:nvSpPr>
        <p:spPr>
          <a:xfrm>
            <a:off x="695400" y="1396617"/>
            <a:ext cx="6686109" cy="65434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Proposed trading strategy means allocating</a:t>
            </a:r>
            <a:r>
              <a:rPr kumimoji="0" lang="ru-RU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1/5 of capital to recommended stocks for each day and sell them in 5 days.</a:t>
            </a: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id="{35A6087E-B4B5-4AD8-A917-A6F43184D205}"/>
              </a:ext>
            </a:extLst>
          </p:cNvPr>
          <p:cNvSpPr/>
          <p:nvPr/>
        </p:nvSpPr>
        <p:spPr>
          <a:xfrm>
            <a:off x="1298119" y="2130697"/>
            <a:ext cx="859319" cy="521329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id="{3C36E1A1-19BC-4F21-816E-58F8780CF1FA}"/>
              </a:ext>
            </a:extLst>
          </p:cNvPr>
          <p:cNvSpPr/>
          <p:nvPr/>
        </p:nvSpPr>
        <p:spPr>
          <a:xfrm>
            <a:off x="2453457" y="2130697"/>
            <a:ext cx="859319" cy="521329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38" name="Rectangle 89">
            <a:extLst>
              <a:ext uri="{FF2B5EF4-FFF2-40B4-BE49-F238E27FC236}">
                <a16:creationId xmlns:a16="http://schemas.microsoft.com/office/drawing/2014/main" id="{317E658F-D8D4-431D-A880-D6F8B3AD017D}"/>
              </a:ext>
            </a:extLst>
          </p:cNvPr>
          <p:cNvSpPr/>
          <p:nvPr/>
        </p:nvSpPr>
        <p:spPr>
          <a:xfrm>
            <a:off x="3608795" y="2130697"/>
            <a:ext cx="859319" cy="521329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39" name="Rectangle 90">
            <a:extLst>
              <a:ext uri="{FF2B5EF4-FFF2-40B4-BE49-F238E27FC236}">
                <a16:creationId xmlns:a16="http://schemas.microsoft.com/office/drawing/2014/main" id="{D2BFC469-287C-4CDF-8000-E757DD0A47A4}"/>
              </a:ext>
            </a:extLst>
          </p:cNvPr>
          <p:cNvSpPr/>
          <p:nvPr/>
        </p:nvSpPr>
        <p:spPr>
          <a:xfrm>
            <a:off x="4764133" y="2130697"/>
            <a:ext cx="859319" cy="521329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sp>
        <p:nvSpPr>
          <p:cNvPr id="40" name="Rectangle 91">
            <a:extLst>
              <a:ext uri="{FF2B5EF4-FFF2-40B4-BE49-F238E27FC236}">
                <a16:creationId xmlns:a16="http://schemas.microsoft.com/office/drawing/2014/main" id="{F863D865-7641-4759-9F50-B498924DD7BF}"/>
              </a:ext>
            </a:extLst>
          </p:cNvPr>
          <p:cNvSpPr/>
          <p:nvPr/>
        </p:nvSpPr>
        <p:spPr>
          <a:xfrm>
            <a:off x="5919471" y="2130697"/>
            <a:ext cx="859319" cy="521329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capital</a:t>
            </a:r>
          </a:p>
        </p:txBody>
      </p:sp>
      <p:cxnSp>
        <p:nvCxnSpPr>
          <p:cNvPr id="41" name="Straight Arrow Connector 92">
            <a:extLst>
              <a:ext uri="{FF2B5EF4-FFF2-40B4-BE49-F238E27FC236}">
                <a16:creationId xmlns:a16="http://schemas.microsoft.com/office/drawing/2014/main" id="{50083596-2D4B-4026-9C10-B2AFB70BD65B}"/>
              </a:ext>
            </a:extLst>
          </p:cNvPr>
          <p:cNvCxnSpPr>
            <a:cxnSpLocks/>
          </p:cNvCxnSpPr>
          <p:nvPr/>
        </p:nvCxnSpPr>
        <p:spPr>
          <a:xfrm>
            <a:off x="1727779" y="3281620"/>
            <a:ext cx="0" cy="359315"/>
          </a:xfrm>
          <a:prstGeom prst="straightConnector1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2" name="Straight Arrow Connector 93">
            <a:extLst>
              <a:ext uri="{FF2B5EF4-FFF2-40B4-BE49-F238E27FC236}">
                <a16:creationId xmlns:a16="http://schemas.microsoft.com/office/drawing/2014/main" id="{E8D10875-C4FB-434E-970B-01F9C2F684FB}"/>
              </a:ext>
            </a:extLst>
          </p:cNvPr>
          <p:cNvCxnSpPr>
            <a:cxnSpLocks/>
          </p:cNvCxnSpPr>
          <p:nvPr/>
        </p:nvCxnSpPr>
        <p:spPr>
          <a:xfrm>
            <a:off x="2883117" y="3281620"/>
            <a:ext cx="0" cy="359315"/>
          </a:xfrm>
          <a:prstGeom prst="straightConnector1">
            <a:avLst/>
          </a:prstGeom>
          <a:noFill/>
          <a:ln w="19050" cap="flat" cmpd="sng" algn="ctr">
            <a:solidFill>
              <a:srgbClr val="919191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3" name="Straight Arrow Connector 94">
            <a:extLst>
              <a:ext uri="{FF2B5EF4-FFF2-40B4-BE49-F238E27FC236}">
                <a16:creationId xmlns:a16="http://schemas.microsoft.com/office/drawing/2014/main" id="{0148450B-AE71-491D-9C9F-7A372408A292}"/>
              </a:ext>
            </a:extLst>
          </p:cNvPr>
          <p:cNvCxnSpPr>
            <a:cxnSpLocks/>
          </p:cNvCxnSpPr>
          <p:nvPr/>
        </p:nvCxnSpPr>
        <p:spPr>
          <a:xfrm>
            <a:off x="4038455" y="3281620"/>
            <a:ext cx="0" cy="359315"/>
          </a:xfrm>
          <a:prstGeom prst="straightConnector1">
            <a:avLst/>
          </a:prstGeom>
          <a:noFill/>
          <a:ln w="19050" cap="flat" cmpd="sng" algn="ctr">
            <a:solidFill>
              <a:srgbClr val="B0C85A">
                <a:lumMod val="75000"/>
              </a:srgbClr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FD226D61-CBA5-4DED-8E13-87D282CA4752}"/>
              </a:ext>
            </a:extLst>
          </p:cNvPr>
          <p:cNvGrpSpPr/>
          <p:nvPr/>
        </p:nvGrpSpPr>
        <p:grpSpPr>
          <a:xfrm>
            <a:off x="701927" y="4002242"/>
            <a:ext cx="6679582" cy="1626832"/>
            <a:chOff x="701927" y="4002242"/>
            <a:chExt cx="6679582" cy="1626832"/>
          </a:xfrm>
        </p:grpSpPr>
        <p:cxnSp>
          <p:nvCxnSpPr>
            <p:cNvPr id="7" name="Straight Connector 60">
              <a:extLst>
                <a:ext uri="{FF2B5EF4-FFF2-40B4-BE49-F238E27FC236}">
                  <a16:creationId xmlns:a16="http://schemas.microsoft.com/office/drawing/2014/main" id="{80EBB18B-41B6-4A5F-9E9E-FE3D5A62A44B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1298119" y="4546262"/>
              <a:ext cx="6083390" cy="0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21" name="Rectangle 72">
              <a:extLst>
                <a:ext uri="{FF2B5EF4-FFF2-40B4-BE49-F238E27FC236}">
                  <a16:creationId xmlns:a16="http://schemas.microsoft.com/office/drawing/2014/main" id="{45851E9A-5E32-4451-80CF-D83D85397A7B}"/>
                </a:ext>
              </a:extLst>
            </p:cNvPr>
            <p:cNvSpPr/>
            <p:nvPr/>
          </p:nvSpPr>
          <p:spPr>
            <a:xfrm>
              <a:off x="1298119" y="4366604"/>
              <a:ext cx="859319" cy="359315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day 11</a:t>
              </a:r>
            </a:p>
          </p:txBody>
        </p:sp>
        <p:sp>
          <p:nvSpPr>
            <p:cNvPr id="22" name="Rectangle 73">
              <a:extLst>
                <a:ext uri="{FF2B5EF4-FFF2-40B4-BE49-F238E27FC236}">
                  <a16:creationId xmlns:a16="http://schemas.microsoft.com/office/drawing/2014/main" id="{12E1BB52-CBE2-4920-BFF9-0006657BC363}"/>
                </a:ext>
              </a:extLst>
            </p:cNvPr>
            <p:cNvSpPr/>
            <p:nvPr/>
          </p:nvSpPr>
          <p:spPr>
            <a:xfrm>
              <a:off x="2453457" y="4366604"/>
              <a:ext cx="859319" cy="359315"/>
            </a:xfrm>
            <a:prstGeom prst="rect">
              <a:avLst/>
            </a:prstGeom>
            <a:solidFill>
              <a:srgbClr val="919191">
                <a:lumMod val="20000"/>
                <a:lumOff val="80000"/>
              </a:srgbClr>
            </a:solidFill>
            <a:ln w="19050" cap="flat" cmpd="sng" algn="ctr">
              <a:solidFill>
                <a:srgbClr val="9191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day 12</a:t>
              </a:r>
            </a:p>
          </p:txBody>
        </p:sp>
        <p:sp>
          <p:nvSpPr>
            <p:cNvPr id="23" name="Rectangle 74">
              <a:extLst>
                <a:ext uri="{FF2B5EF4-FFF2-40B4-BE49-F238E27FC236}">
                  <a16:creationId xmlns:a16="http://schemas.microsoft.com/office/drawing/2014/main" id="{828EF7B3-4E92-460E-9245-68CD75097198}"/>
                </a:ext>
              </a:extLst>
            </p:cNvPr>
            <p:cNvSpPr/>
            <p:nvPr/>
          </p:nvSpPr>
          <p:spPr>
            <a:xfrm>
              <a:off x="3608795" y="4366604"/>
              <a:ext cx="859319" cy="359315"/>
            </a:xfrm>
            <a:prstGeom prst="rect">
              <a:avLst/>
            </a:prstGeom>
            <a:solidFill>
              <a:srgbClr val="B0C85A">
                <a:lumMod val="40000"/>
                <a:lumOff val="60000"/>
              </a:srgbClr>
            </a:solidFill>
            <a:ln w="19050" cap="flat" cmpd="sng" algn="ctr">
              <a:solidFill>
                <a:srgbClr val="B0C85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day 13</a:t>
              </a:r>
            </a:p>
          </p:txBody>
        </p:sp>
        <p:sp>
          <p:nvSpPr>
            <p:cNvPr id="24" name="Rectangle 75">
              <a:extLst>
                <a:ext uri="{FF2B5EF4-FFF2-40B4-BE49-F238E27FC236}">
                  <a16:creationId xmlns:a16="http://schemas.microsoft.com/office/drawing/2014/main" id="{9D048677-F73F-4373-95AD-3294F711799D}"/>
                </a:ext>
              </a:extLst>
            </p:cNvPr>
            <p:cNvSpPr/>
            <p:nvPr/>
          </p:nvSpPr>
          <p:spPr>
            <a:xfrm>
              <a:off x="4764133" y="4366604"/>
              <a:ext cx="859319" cy="359315"/>
            </a:xfrm>
            <a:prstGeom prst="rect">
              <a:avLst/>
            </a:prstGeom>
            <a:solidFill>
              <a:srgbClr val="F3B552">
                <a:lumMod val="40000"/>
                <a:lumOff val="60000"/>
              </a:srgbClr>
            </a:solidFill>
            <a:ln w="19050" cap="flat" cmpd="sng" algn="ctr">
              <a:solidFill>
                <a:srgbClr val="F3B552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day 14</a:t>
              </a:r>
            </a:p>
          </p:txBody>
        </p:sp>
        <p:sp>
          <p:nvSpPr>
            <p:cNvPr id="25" name="Rectangle 76">
              <a:extLst>
                <a:ext uri="{FF2B5EF4-FFF2-40B4-BE49-F238E27FC236}">
                  <a16:creationId xmlns:a16="http://schemas.microsoft.com/office/drawing/2014/main" id="{E0622AFB-985E-4440-9E6B-5AD82ED6BA94}"/>
                </a:ext>
              </a:extLst>
            </p:cNvPr>
            <p:cNvSpPr/>
            <p:nvPr/>
          </p:nvSpPr>
          <p:spPr>
            <a:xfrm>
              <a:off x="5919471" y="4366604"/>
              <a:ext cx="859319" cy="359315"/>
            </a:xfrm>
            <a:prstGeom prst="rect">
              <a:avLst/>
            </a:prstGeom>
            <a:solidFill>
              <a:srgbClr val="EB0402">
                <a:lumMod val="20000"/>
                <a:lumOff val="80000"/>
              </a:srgbClr>
            </a:solidFill>
            <a:ln w="19050" cap="flat" cmpd="sng" algn="ctr">
              <a:solidFill>
                <a:srgbClr val="EB040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day 15</a:t>
              </a:r>
            </a:p>
          </p:txBody>
        </p:sp>
        <p:cxnSp>
          <p:nvCxnSpPr>
            <p:cNvPr id="28" name="Straight Arrow Connector 79">
              <a:extLst>
                <a:ext uri="{FF2B5EF4-FFF2-40B4-BE49-F238E27FC236}">
                  <a16:creationId xmlns:a16="http://schemas.microsoft.com/office/drawing/2014/main" id="{5628D8E1-92E6-430A-9503-069701D05945}"/>
                </a:ext>
              </a:extLst>
            </p:cNvPr>
            <p:cNvCxnSpPr>
              <a:cxnSpLocks/>
            </p:cNvCxnSpPr>
            <p:nvPr/>
          </p:nvCxnSpPr>
          <p:spPr>
            <a:xfrm>
              <a:off x="1727779" y="4002242"/>
              <a:ext cx="0" cy="359315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ash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29" name="Straight Arrow Connector 80">
              <a:extLst>
                <a:ext uri="{FF2B5EF4-FFF2-40B4-BE49-F238E27FC236}">
                  <a16:creationId xmlns:a16="http://schemas.microsoft.com/office/drawing/2014/main" id="{3F67829D-12D7-49FA-BD2C-C4C99CC3DB7C}"/>
                </a:ext>
              </a:extLst>
            </p:cNvPr>
            <p:cNvCxnSpPr>
              <a:cxnSpLocks/>
            </p:cNvCxnSpPr>
            <p:nvPr/>
          </p:nvCxnSpPr>
          <p:spPr>
            <a:xfrm>
              <a:off x="2883117" y="4002242"/>
              <a:ext cx="0" cy="359315"/>
            </a:xfrm>
            <a:prstGeom prst="straightConnector1">
              <a:avLst/>
            </a:prstGeom>
            <a:noFill/>
            <a:ln w="19050" cap="flat" cmpd="sng" algn="ctr">
              <a:solidFill>
                <a:srgbClr val="919191"/>
              </a:solidFill>
              <a:prstDash val="sysDash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0" name="Straight Arrow Connector 81">
              <a:extLst>
                <a:ext uri="{FF2B5EF4-FFF2-40B4-BE49-F238E27FC236}">
                  <a16:creationId xmlns:a16="http://schemas.microsoft.com/office/drawing/2014/main" id="{8E387F3A-7666-48A1-89C9-DF9478367F54}"/>
                </a:ext>
              </a:extLst>
            </p:cNvPr>
            <p:cNvCxnSpPr>
              <a:cxnSpLocks/>
            </p:cNvCxnSpPr>
            <p:nvPr/>
          </p:nvCxnSpPr>
          <p:spPr>
            <a:xfrm>
              <a:off x="4038455" y="4002242"/>
              <a:ext cx="0" cy="359315"/>
            </a:xfrm>
            <a:prstGeom prst="straightConnector1">
              <a:avLst/>
            </a:prstGeom>
            <a:noFill/>
            <a:ln w="19050" cap="flat" cmpd="sng" algn="ctr">
              <a:solidFill>
                <a:srgbClr val="B0C85A"/>
              </a:solidFill>
              <a:prstDash val="sysDash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1" name="Straight Arrow Connector 82">
              <a:extLst>
                <a:ext uri="{FF2B5EF4-FFF2-40B4-BE49-F238E27FC236}">
                  <a16:creationId xmlns:a16="http://schemas.microsoft.com/office/drawing/2014/main" id="{0FB15409-C1BF-4A9C-B5ED-1148FB7268CE}"/>
                </a:ext>
              </a:extLst>
            </p:cNvPr>
            <p:cNvCxnSpPr>
              <a:cxnSpLocks/>
            </p:cNvCxnSpPr>
            <p:nvPr/>
          </p:nvCxnSpPr>
          <p:spPr>
            <a:xfrm>
              <a:off x="5193792" y="4002242"/>
              <a:ext cx="0" cy="359315"/>
            </a:xfrm>
            <a:prstGeom prst="straightConnector1">
              <a:avLst/>
            </a:prstGeom>
            <a:noFill/>
            <a:ln w="19050" cap="flat" cmpd="sng" algn="ctr">
              <a:solidFill>
                <a:srgbClr val="F3B552">
                  <a:lumMod val="75000"/>
                </a:srgbClr>
              </a:solidFill>
              <a:prstDash val="sysDash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2" name="Straight Arrow Connector 83">
              <a:extLst>
                <a:ext uri="{FF2B5EF4-FFF2-40B4-BE49-F238E27FC236}">
                  <a16:creationId xmlns:a16="http://schemas.microsoft.com/office/drawing/2014/main" id="{106397A4-8870-4477-B4DA-FE77D5B473B6}"/>
                </a:ext>
              </a:extLst>
            </p:cNvPr>
            <p:cNvCxnSpPr>
              <a:cxnSpLocks/>
            </p:cNvCxnSpPr>
            <p:nvPr/>
          </p:nvCxnSpPr>
          <p:spPr>
            <a:xfrm>
              <a:off x="6349130" y="4002242"/>
              <a:ext cx="0" cy="359315"/>
            </a:xfrm>
            <a:prstGeom prst="straightConnector1">
              <a:avLst/>
            </a:prstGeom>
            <a:noFill/>
            <a:ln w="19050" cap="flat" cmpd="sng" algn="ctr">
              <a:solidFill>
                <a:srgbClr val="EB0402"/>
              </a:solidFill>
              <a:prstDash val="sysDash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4" name="Straight Connector 85">
              <a:extLst>
                <a:ext uri="{FF2B5EF4-FFF2-40B4-BE49-F238E27FC236}">
                  <a16:creationId xmlns:a16="http://schemas.microsoft.com/office/drawing/2014/main" id="{DC8BE08A-40CD-469A-87FE-D169781AD84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01927" y="4546262"/>
              <a:ext cx="596192" cy="0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44" name="Rectangle 95">
              <a:extLst>
                <a:ext uri="{FF2B5EF4-FFF2-40B4-BE49-F238E27FC236}">
                  <a16:creationId xmlns:a16="http://schemas.microsoft.com/office/drawing/2014/main" id="{1D26E582-3C53-450E-B762-5024B3F2F35E}"/>
                </a:ext>
              </a:extLst>
            </p:cNvPr>
            <p:cNvSpPr/>
            <p:nvPr/>
          </p:nvSpPr>
          <p:spPr>
            <a:xfrm>
              <a:off x="1298119" y="4729428"/>
              <a:ext cx="859319" cy="449144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Tesla</a:t>
              </a:r>
            </a:p>
          </p:txBody>
        </p:sp>
        <p:sp>
          <p:nvSpPr>
            <p:cNvPr id="45" name="Rectangle 96">
              <a:extLst>
                <a:ext uri="{FF2B5EF4-FFF2-40B4-BE49-F238E27FC236}">
                  <a16:creationId xmlns:a16="http://schemas.microsoft.com/office/drawing/2014/main" id="{60094A73-A1CA-458B-8C43-EDBB4C38E5D2}"/>
                </a:ext>
              </a:extLst>
            </p:cNvPr>
            <p:cNvSpPr/>
            <p:nvPr/>
          </p:nvSpPr>
          <p:spPr>
            <a:xfrm>
              <a:off x="2453457" y="4729428"/>
              <a:ext cx="859319" cy="224572"/>
            </a:xfrm>
            <a:prstGeom prst="rect">
              <a:avLst/>
            </a:prstGeom>
            <a:noFill/>
            <a:ln w="19050" cap="flat" cmpd="sng" algn="ctr">
              <a:solidFill>
                <a:srgbClr val="9191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Tesla</a:t>
              </a:r>
            </a:p>
          </p:txBody>
        </p:sp>
        <p:sp>
          <p:nvSpPr>
            <p:cNvPr id="46" name="Rectangle 97">
              <a:extLst>
                <a:ext uri="{FF2B5EF4-FFF2-40B4-BE49-F238E27FC236}">
                  <a16:creationId xmlns:a16="http://schemas.microsoft.com/office/drawing/2014/main" id="{9DD01E5D-ABC0-4807-BD45-501204593435}"/>
                </a:ext>
              </a:extLst>
            </p:cNvPr>
            <p:cNvSpPr/>
            <p:nvPr/>
          </p:nvSpPr>
          <p:spPr>
            <a:xfrm>
              <a:off x="4764133" y="4729428"/>
              <a:ext cx="859319" cy="899646"/>
            </a:xfrm>
            <a:prstGeom prst="rect">
              <a:avLst/>
            </a:prstGeom>
            <a:noFill/>
            <a:ln w="19050" cap="flat" cmpd="sng" algn="ctr">
              <a:solidFill>
                <a:srgbClr val="F3B552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47" name="Rectangle 98">
              <a:extLst>
                <a:ext uri="{FF2B5EF4-FFF2-40B4-BE49-F238E27FC236}">
                  <a16:creationId xmlns:a16="http://schemas.microsoft.com/office/drawing/2014/main" id="{EB673011-E915-4F9D-9E62-5934C2C69C20}"/>
                </a:ext>
              </a:extLst>
            </p:cNvPr>
            <p:cNvSpPr/>
            <p:nvPr/>
          </p:nvSpPr>
          <p:spPr>
            <a:xfrm>
              <a:off x="5919471" y="4729428"/>
              <a:ext cx="859319" cy="899646"/>
            </a:xfrm>
            <a:prstGeom prst="rect">
              <a:avLst/>
            </a:prstGeom>
            <a:noFill/>
            <a:ln w="19050" cap="flat" cmpd="sng" algn="ctr">
              <a:solidFill>
                <a:srgbClr val="EB040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Netflix</a:t>
              </a:r>
            </a:p>
          </p:txBody>
        </p:sp>
        <p:sp>
          <p:nvSpPr>
            <p:cNvPr id="48" name="Rectangle 99">
              <a:extLst>
                <a:ext uri="{FF2B5EF4-FFF2-40B4-BE49-F238E27FC236}">
                  <a16:creationId xmlns:a16="http://schemas.microsoft.com/office/drawing/2014/main" id="{9BABB56D-5CB7-4739-8AEA-280B46B1504F}"/>
                </a:ext>
              </a:extLst>
            </p:cNvPr>
            <p:cNvSpPr/>
            <p:nvPr/>
          </p:nvSpPr>
          <p:spPr>
            <a:xfrm>
              <a:off x="1298119" y="5179929"/>
              <a:ext cx="859319" cy="449144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Apple</a:t>
              </a:r>
            </a:p>
          </p:txBody>
        </p:sp>
        <p:sp>
          <p:nvSpPr>
            <p:cNvPr id="49" name="Rectangle 100">
              <a:extLst>
                <a:ext uri="{FF2B5EF4-FFF2-40B4-BE49-F238E27FC236}">
                  <a16:creationId xmlns:a16="http://schemas.microsoft.com/office/drawing/2014/main" id="{9CD806A4-DEE6-4CDF-B34F-F7716371C5ED}"/>
                </a:ext>
              </a:extLst>
            </p:cNvPr>
            <p:cNvSpPr/>
            <p:nvPr/>
          </p:nvSpPr>
          <p:spPr>
            <a:xfrm>
              <a:off x="2453457" y="4957593"/>
              <a:ext cx="859319" cy="224572"/>
            </a:xfrm>
            <a:prstGeom prst="rect">
              <a:avLst/>
            </a:prstGeom>
            <a:noFill/>
            <a:ln w="19050" cap="flat" cmpd="sng" algn="ctr">
              <a:solidFill>
                <a:srgbClr val="9191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Apple</a:t>
              </a:r>
            </a:p>
          </p:txBody>
        </p:sp>
        <p:sp>
          <p:nvSpPr>
            <p:cNvPr id="50" name="Rectangle 101">
              <a:extLst>
                <a:ext uri="{FF2B5EF4-FFF2-40B4-BE49-F238E27FC236}">
                  <a16:creationId xmlns:a16="http://schemas.microsoft.com/office/drawing/2014/main" id="{F3082844-55B4-4DAE-A011-FE5AB0163CB0}"/>
                </a:ext>
              </a:extLst>
            </p:cNvPr>
            <p:cNvSpPr/>
            <p:nvPr/>
          </p:nvSpPr>
          <p:spPr>
            <a:xfrm>
              <a:off x="2453457" y="5183381"/>
              <a:ext cx="859319" cy="224572"/>
            </a:xfrm>
            <a:prstGeom prst="rect">
              <a:avLst/>
            </a:prstGeom>
            <a:noFill/>
            <a:ln w="19050" cap="flat" cmpd="sng" algn="ctr">
              <a:solidFill>
                <a:srgbClr val="9191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Netflix</a:t>
              </a:r>
            </a:p>
          </p:txBody>
        </p:sp>
        <p:sp>
          <p:nvSpPr>
            <p:cNvPr id="51" name="Rectangle 102">
              <a:extLst>
                <a:ext uri="{FF2B5EF4-FFF2-40B4-BE49-F238E27FC236}">
                  <a16:creationId xmlns:a16="http://schemas.microsoft.com/office/drawing/2014/main" id="{6971DBCB-C8DC-4E18-B788-B1BE61C07354}"/>
                </a:ext>
              </a:extLst>
            </p:cNvPr>
            <p:cNvSpPr/>
            <p:nvPr/>
          </p:nvSpPr>
          <p:spPr>
            <a:xfrm>
              <a:off x="2453457" y="5404501"/>
              <a:ext cx="859319" cy="224572"/>
            </a:xfrm>
            <a:prstGeom prst="rect">
              <a:avLst/>
            </a:prstGeom>
            <a:noFill/>
            <a:ln w="19050" cap="flat" cmpd="sng" algn="ctr">
              <a:solidFill>
                <a:srgbClr val="9191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Boeing</a:t>
              </a:r>
            </a:p>
          </p:txBody>
        </p:sp>
        <p:grpSp>
          <p:nvGrpSpPr>
            <p:cNvPr id="52" name="Group 103">
              <a:extLst>
                <a:ext uri="{FF2B5EF4-FFF2-40B4-BE49-F238E27FC236}">
                  <a16:creationId xmlns:a16="http://schemas.microsoft.com/office/drawing/2014/main" id="{288164D1-6613-43F5-8C16-D7718D690B6F}"/>
                </a:ext>
              </a:extLst>
            </p:cNvPr>
            <p:cNvGrpSpPr/>
            <p:nvPr/>
          </p:nvGrpSpPr>
          <p:grpSpPr>
            <a:xfrm>
              <a:off x="3608795" y="4729665"/>
              <a:ext cx="859319" cy="899409"/>
              <a:chOff x="5772000" y="2463610"/>
              <a:chExt cx="648000" cy="538208"/>
            </a:xfrm>
          </p:grpSpPr>
          <p:sp>
            <p:nvSpPr>
              <p:cNvPr id="53" name="Rectangle 104">
                <a:extLst>
                  <a:ext uri="{FF2B5EF4-FFF2-40B4-BE49-F238E27FC236}">
                    <a16:creationId xmlns:a16="http://schemas.microsoft.com/office/drawing/2014/main" id="{D13FD6B2-DA9E-4452-8740-6EB3B8A6DECC}"/>
                  </a:ext>
                </a:extLst>
              </p:cNvPr>
              <p:cNvSpPr/>
              <p:nvPr/>
            </p:nvSpPr>
            <p:spPr>
              <a:xfrm>
                <a:off x="5772000" y="2463610"/>
                <a:ext cx="648000" cy="18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B0C85A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 pitchFamily="34" charset="0"/>
                    <a:ea typeface="+mn-ea"/>
                    <a:cs typeface="+mn-cs"/>
                  </a:rPr>
                  <a:t>Apple</a:t>
                </a:r>
              </a:p>
            </p:txBody>
          </p:sp>
          <p:sp>
            <p:nvSpPr>
              <p:cNvPr id="54" name="Rectangle 105">
                <a:extLst>
                  <a:ext uri="{FF2B5EF4-FFF2-40B4-BE49-F238E27FC236}">
                    <a16:creationId xmlns:a16="http://schemas.microsoft.com/office/drawing/2014/main" id="{362A19B6-60A1-4BDE-8D7F-47CFC1F349F1}"/>
                  </a:ext>
                </a:extLst>
              </p:cNvPr>
              <p:cNvSpPr/>
              <p:nvPr/>
            </p:nvSpPr>
            <p:spPr>
              <a:xfrm>
                <a:off x="5772000" y="2644585"/>
                <a:ext cx="648000" cy="18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B0C85A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 pitchFamily="34" charset="0"/>
                    <a:ea typeface="+mn-ea"/>
                    <a:cs typeface="+mn-cs"/>
                  </a:rPr>
                  <a:t>Netflix</a:t>
                </a:r>
              </a:p>
            </p:txBody>
          </p:sp>
          <p:sp>
            <p:nvSpPr>
              <p:cNvPr id="55" name="Rectangle 106">
                <a:extLst>
                  <a:ext uri="{FF2B5EF4-FFF2-40B4-BE49-F238E27FC236}">
                    <a16:creationId xmlns:a16="http://schemas.microsoft.com/office/drawing/2014/main" id="{D57B574F-6F5E-4C49-8A92-B1639EA35F01}"/>
                  </a:ext>
                </a:extLst>
              </p:cNvPr>
              <p:cNvSpPr/>
              <p:nvPr/>
            </p:nvSpPr>
            <p:spPr>
              <a:xfrm>
                <a:off x="5772000" y="2821818"/>
                <a:ext cx="648000" cy="18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B0C85A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 pitchFamily="34" charset="0"/>
                    <a:ea typeface="+mn-ea"/>
                    <a:cs typeface="+mn-cs"/>
                  </a:rPr>
                  <a:t>Boeing</a:t>
                </a:r>
              </a:p>
            </p:txBody>
          </p:sp>
        </p:grpSp>
      </p:grpSp>
      <p:sp>
        <p:nvSpPr>
          <p:cNvPr id="56" name="Rectangle 107">
            <a:extLst>
              <a:ext uri="{FF2B5EF4-FFF2-40B4-BE49-F238E27FC236}">
                <a16:creationId xmlns:a16="http://schemas.microsoft.com/office/drawing/2014/main" id="{CC68E113-4F96-4556-8E4A-A509889F0EEB}"/>
              </a:ext>
            </a:extLst>
          </p:cNvPr>
          <p:cNvSpPr/>
          <p:nvPr/>
        </p:nvSpPr>
        <p:spPr>
          <a:xfrm>
            <a:off x="695400" y="5876898"/>
            <a:ext cx="6686109" cy="36039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20% of capital per day is divided equally between recommended stocks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22AFA76E-4C48-4776-91B7-B4BEC09F5B3C}"/>
              </a:ext>
            </a:extLst>
          </p:cNvPr>
          <p:cNvGrpSpPr/>
          <p:nvPr/>
        </p:nvGrpSpPr>
        <p:grpSpPr>
          <a:xfrm>
            <a:off x="1727779" y="5629072"/>
            <a:ext cx="4621352" cy="255993"/>
            <a:chOff x="1727779" y="5629072"/>
            <a:chExt cx="4621352" cy="255993"/>
          </a:xfrm>
        </p:grpSpPr>
        <p:cxnSp>
          <p:nvCxnSpPr>
            <p:cNvPr id="57" name="Connector: Elbow 108">
              <a:extLst>
                <a:ext uri="{FF2B5EF4-FFF2-40B4-BE49-F238E27FC236}">
                  <a16:creationId xmlns:a16="http://schemas.microsoft.com/office/drawing/2014/main" id="{AB9BD2B0-00A7-4CF5-BEAA-C62C63110BE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759204" y="4597647"/>
              <a:ext cx="247825" cy="2310676"/>
            </a:xfrm>
            <a:prstGeom prst="bentConnector3">
              <a:avLst/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58" name="Connector: Elbow 109">
              <a:extLst>
                <a:ext uri="{FF2B5EF4-FFF2-40B4-BE49-F238E27FC236}">
                  <a16:creationId xmlns:a16="http://schemas.microsoft.com/office/drawing/2014/main" id="{30C6608B-319B-4E02-89D3-D72AF0EB4B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36873" y="5175315"/>
              <a:ext cx="247824" cy="115533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59" name="Connector: Elbow 110">
              <a:extLst>
                <a:ext uri="{FF2B5EF4-FFF2-40B4-BE49-F238E27FC236}">
                  <a16:creationId xmlns:a16="http://schemas.microsoft.com/office/drawing/2014/main" id="{0C60BA90-6294-40AB-9118-0DE1DAB622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14543" y="5752732"/>
              <a:ext cx="247824" cy="16842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60" name="Connector: Elbow 111">
              <a:extLst>
                <a:ext uri="{FF2B5EF4-FFF2-40B4-BE49-F238E27FC236}">
                  <a16:creationId xmlns:a16="http://schemas.microsoft.com/office/drawing/2014/main" id="{A21D6090-5D9F-4B0A-8400-25CD4FF34F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2212" y="5175316"/>
              <a:ext cx="247824" cy="115533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61" name="Connector: Elbow 112">
              <a:extLst>
                <a:ext uri="{FF2B5EF4-FFF2-40B4-BE49-F238E27FC236}">
                  <a16:creationId xmlns:a16="http://schemas.microsoft.com/office/drawing/2014/main" id="{8E9D85A6-DAAC-43D1-917C-A39B27C923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9881" y="4597647"/>
              <a:ext cx="247824" cy="231067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4472C4">
                  <a:lumMod val="75000"/>
                </a:srgbClr>
              </a:solidFill>
              <a:prstDash val="sysDot"/>
              <a:miter lim="800000"/>
              <a:tailEnd type="triangle"/>
            </a:ln>
            <a:effectLst/>
          </p:spPr>
        </p:cxnSp>
      </p:grpSp>
      <p:sp>
        <p:nvSpPr>
          <p:cNvPr id="62" name="Номер слайда 2">
            <a:extLst>
              <a:ext uri="{FF2B5EF4-FFF2-40B4-BE49-F238E27FC236}">
                <a16:creationId xmlns:a16="http://schemas.microsoft.com/office/drawing/2014/main" id="{ACDE510B-93AF-4102-86D4-F9D787B8A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9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loss function is MAE with penalizing</a:t>
            </a:r>
            <a:r>
              <a:rPr lang="ru-RU" dirty="0"/>
              <a:t> </a:t>
            </a:r>
            <a:r>
              <a:rPr lang="en-US" dirty="0"/>
              <a:t>incorrectly predicted sign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C734546C-A6EA-4536-9430-9BF4899B7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38562"/>
              </p:ext>
            </p:extLst>
          </p:nvPr>
        </p:nvGraphicFramePr>
        <p:xfrm>
          <a:off x="5503804" y="3579597"/>
          <a:ext cx="6096000" cy="2003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675">
                  <a:extLst>
                    <a:ext uri="{9D8B030D-6E8A-4147-A177-3AD203B41FA5}">
                      <a16:colId xmlns:a16="http://schemas.microsoft.com/office/drawing/2014/main" val="3016968453"/>
                    </a:ext>
                  </a:extLst>
                </a:gridCol>
                <a:gridCol w="979018">
                  <a:extLst>
                    <a:ext uri="{9D8B030D-6E8A-4147-A177-3AD203B41FA5}">
                      <a16:colId xmlns:a16="http://schemas.microsoft.com/office/drawing/2014/main" val="971136777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3955046316"/>
                    </a:ext>
                  </a:extLst>
                </a:gridCol>
                <a:gridCol w="649833">
                  <a:extLst>
                    <a:ext uri="{9D8B030D-6E8A-4147-A177-3AD203B41FA5}">
                      <a16:colId xmlns:a16="http://schemas.microsoft.com/office/drawing/2014/main" val="1717792701"/>
                    </a:ext>
                  </a:extLst>
                </a:gridCol>
                <a:gridCol w="2834641">
                  <a:extLst>
                    <a:ext uri="{9D8B030D-6E8A-4147-A177-3AD203B41FA5}">
                      <a16:colId xmlns:a16="http://schemas.microsoft.com/office/drawing/2014/main" val="3103655166"/>
                    </a:ext>
                  </a:extLst>
                </a:gridCol>
              </a:tblGrid>
              <a:tr h="251491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Table 10. The illustration of how custom loss function penalizes the incorrect sign.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12665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Actual price change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Predicted price change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MAE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Custom loss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Comment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58764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10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correctly predicts the sign, so custom loss equals to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613865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363043"/>
                  </a:ext>
                </a:extLst>
              </a:tr>
              <a:tr h="24084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96422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– 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+ 0.0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0.0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 model incorrectly predicts the sign, so custom loss higher in 1.25 times than MAE.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416" marR="6841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6950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C3A9E1-5DC0-4F47-8402-ED805B2938D4}"/>
                  </a:ext>
                </a:extLst>
              </p:cNvPr>
              <p:cNvSpPr txBox="1"/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𝑒𝑟𝑟𝑜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1.00∗|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∗|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|,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&lt;0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C3A9E1-5DC0-4F47-8402-ED805B293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6" y="1954168"/>
                <a:ext cx="6311206" cy="1178934"/>
              </a:xfrm>
              <a:prstGeom prst="rect">
                <a:avLst/>
              </a:prstGeom>
              <a:blipFill>
                <a:blip r:embed="rId2"/>
                <a:stretch>
                  <a:fillRect r="-2029" b="-12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48A88-B75B-4702-89AF-0AC31DA33D94}"/>
                  </a:ext>
                </a:extLst>
              </p:cNvPr>
              <p:cNvSpPr txBox="1"/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tx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𝐶𝑢𝑠𝑡𝑜𝑚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𝑒𝑟𝑟𝑜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B48A88-B75B-4702-89AF-0AC31DA3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44" y="3919577"/>
                <a:ext cx="3771336" cy="684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ADC77EC0-A776-4562-86C2-F50AA39B955D}"/>
              </a:ext>
            </a:extLst>
          </p:cNvPr>
          <p:cNvSpPr/>
          <p:nvPr/>
        </p:nvSpPr>
        <p:spPr>
          <a:xfrm>
            <a:off x="5016335" y="2857459"/>
            <a:ext cx="2438410" cy="2376264"/>
          </a:xfrm>
          <a:custGeom>
            <a:avLst/>
            <a:gdLst>
              <a:gd name="connsiteX0" fmla="*/ 1896609 w 2393779"/>
              <a:gd name="connsiteY0" fmla="*/ 0 h 2461846"/>
              <a:gd name="connsiteX1" fmla="*/ 2278447 w 2393779"/>
              <a:gd name="connsiteY1" fmla="*/ 401934 h 2461846"/>
              <a:gd name="connsiteX2" fmla="*/ 97955 w 2393779"/>
              <a:gd name="connsiteY2" fmla="*/ 914400 h 2461846"/>
              <a:gd name="connsiteX3" fmla="*/ 580275 w 2393779"/>
              <a:gd name="connsiteY3" fmla="*/ 2461846 h 2461846"/>
              <a:gd name="connsiteX0" fmla="*/ 1896609 w 2166344"/>
              <a:gd name="connsiteY0" fmla="*/ 0 h 2461846"/>
              <a:gd name="connsiteX1" fmla="*/ 1954046 w 2166344"/>
              <a:gd name="connsiteY1" fmla="*/ 438723 h 2461846"/>
              <a:gd name="connsiteX2" fmla="*/ 97955 w 2166344"/>
              <a:gd name="connsiteY2" fmla="*/ 914400 h 2461846"/>
              <a:gd name="connsiteX3" fmla="*/ 580275 w 2166344"/>
              <a:gd name="connsiteY3" fmla="*/ 2461846 h 2461846"/>
              <a:gd name="connsiteX0" fmla="*/ 1651506 w 1900230"/>
              <a:gd name="connsiteY0" fmla="*/ 0 h 2461846"/>
              <a:gd name="connsiteX1" fmla="*/ 1708943 w 1900230"/>
              <a:gd name="connsiteY1" fmla="*/ 438723 h 2461846"/>
              <a:gd name="connsiteX2" fmla="*/ 177253 w 1900230"/>
              <a:gd name="connsiteY2" fmla="*/ 932794 h 2461846"/>
              <a:gd name="connsiteX3" fmla="*/ 335172 w 1900230"/>
              <a:gd name="connsiteY3" fmla="*/ 2461846 h 2461846"/>
              <a:gd name="connsiteX0" fmla="*/ 1724415 w 1980056"/>
              <a:gd name="connsiteY0" fmla="*/ 0 h 2461846"/>
              <a:gd name="connsiteX1" fmla="*/ 1781852 w 1980056"/>
              <a:gd name="connsiteY1" fmla="*/ 438723 h 2461846"/>
              <a:gd name="connsiteX2" fmla="*/ 142028 w 1980056"/>
              <a:gd name="connsiteY2" fmla="*/ 896004 h 2461846"/>
              <a:gd name="connsiteX3" fmla="*/ 408081 w 1980056"/>
              <a:gd name="connsiteY3" fmla="*/ 2461846 h 24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056" h="2461846">
                <a:moveTo>
                  <a:pt x="1724415" y="0"/>
                </a:moveTo>
                <a:cubicBezTo>
                  <a:pt x="2065222" y="124767"/>
                  <a:pt x="2045583" y="289389"/>
                  <a:pt x="1781852" y="438723"/>
                </a:cubicBezTo>
                <a:cubicBezTo>
                  <a:pt x="1518121" y="588057"/>
                  <a:pt x="425057" y="552685"/>
                  <a:pt x="142028" y="896004"/>
                </a:cubicBezTo>
                <a:cubicBezTo>
                  <a:pt x="-141001" y="1239323"/>
                  <a:pt x="25406" y="1859782"/>
                  <a:pt x="408081" y="2461846"/>
                </a:cubicBezTo>
              </a:path>
            </a:pathLst>
          </a:custGeom>
          <a:noFill/>
          <a:ln w="1270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6CF00A86-27B9-4FB9-AFF5-21D481788AD5}"/>
              </a:ext>
            </a:extLst>
          </p:cNvPr>
          <p:cNvSpPr/>
          <p:nvPr/>
        </p:nvSpPr>
        <p:spPr>
          <a:xfrm>
            <a:off x="7608168" y="1993363"/>
            <a:ext cx="30963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effectLst/>
              </a:rPr>
              <a:t>The model correctly predicts the sign, so custom </a:t>
            </a:r>
            <a:r>
              <a:rPr lang="en-US" sz="1400" dirty="0">
                <a:solidFill>
                  <a:schemeClr val="tx1"/>
                </a:solidFill>
              </a:rPr>
              <a:t>error</a:t>
            </a:r>
            <a:r>
              <a:rPr lang="en-US" sz="1400" dirty="0">
                <a:solidFill>
                  <a:schemeClr val="tx1"/>
                </a:solidFill>
                <a:effectLst/>
              </a:rPr>
              <a:t> equals to absolute error</a:t>
            </a: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2491C2B-9D73-4DAA-A196-9E67E224F304}"/>
              </a:ext>
            </a:extLst>
          </p:cNvPr>
          <p:cNvSpPr/>
          <p:nvPr/>
        </p:nvSpPr>
        <p:spPr>
          <a:xfrm>
            <a:off x="7608168" y="2785451"/>
            <a:ext cx="3869544" cy="4320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effectLst/>
              </a:rPr>
              <a:t>The model incorrectly predicts the sign, so custom error higher in 1.25 times than absolute error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Freeform: Shape 35">
            <a:extLst>
              <a:ext uri="{FF2B5EF4-FFF2-40B4-BE49-F238E27FC236}">
                <a16:creationId xmlns:a16="http://schemas.microsoft.com/office/drawing/2014/main" id="{AB164D82-462D-4203-82EB-E32B8E79C136}"/>
              </a:ext>
            </a:extLst>
          </p:cNvPr>
          <p:cNvSpPr/>
          <p:nvPr/>
        </p:nvSpPr>
        <p:spPr>
          <a:xfrm>
            <a:off x="934957" y="2854959"/>
            <a:ext cx="2568755" cy="1064617"/>
          </a:xfrm>
          <a:custGeom>
            <a:avLst/>
            <a:gdLst>
              <a:gd name="connsiteX0" fmla="*/ 17358 w 2486238"/>
              <a:gd name="connsiteY0" fmla="*/ 0 h 995680"/>
              <a:gd name="connsiteX1" fmla="*/ 301838 w 2486238"/>
              <a:gd name="connsiteY1" fmla="*/ 650240 h 995680"/>
              <a:gd name="connsiteX2" fmla="*/ 2089998 w 2486238"/>
              <a:gd name="connsiteY2" fmla="*/ 670560 h 995680"/>
              <a:gd name="connsiteX3" fmla="*/ 2486238 w 2486238"/>
              <a:gd name="connsiteY3" fmla="*/ 995680 h 995680"/>
              <a:gd name="connsiteX0" fmla="*/ 10183 w 2479063"/>
              <a:gd name="connsiteY0" fmla="*/ 0 h 995680"/>
              <a:gd name="connsiteX1" fmla="*/ 343690 w 2479063"/>
              <a:gd name="connsiteY1" fmla="*/ 751840 h 995680"/>
              <a:gd name="connsiteX2" fmla="*/ 2082823 w 2479063"/>
              <a:gd name="connsiteY2" fmla="*/ 670560 h 995680"/>
              <a:gd name="connsiteX3" fmla="*/ 2479063 w 2479063"/>
              <a:gd name="connsiteY3" fmla="*/ 995680 h 99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063" h="995680">
                <a:moveTo>
                  <a:pt x="10183" y="0"/>
                </a:moveTo>
                <a:cubicBezTo>
                  <a:pt x="-20297" y="269240"/>
                  <a:pt x="-1750" y="640080"/>
                  <a:pt x="343690" y="751840"/>
                </a:cubicBezTo>
                <a:cubicBezTo>
                  <a:pt x="689130" y="863600"/>
                  <a:pt x="1718756" y="612987"/>
                  <a:pt x="2082823" y="670560"/>
                </a:cubicBezTo>
                <a:cubicBezTo>
                  <a:pt x="2446890" y="728133"/>
                  <a:pt x="2462976" y="861906"/>
                  <a:pt x="2479063" y="99568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Номер слайда 2">
            <a:extLst>
              <a:ext uri="{FF2B5EF4-FFF2-40B4-BE49-F238E27FC236}">
                <a16:creationId xmlns:a16="http://schemas.microsoft.com/office/drawing/2014/main" id="{6559776C-F873-4717-B08F-CB07CC5F4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29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1989000"/>
            <a:ext cx="10080512" cy="2448000"/>
          </a:xfrm>
        </p:spPr>
        <p:txBody>
          <a:bodyPr/>
          <a:lstStyle/>
          <a:p>
            <a:r>
              <a:rPr lang="en-US" dirty="0"/>
              <a:t>Appendices: Results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24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LSTM models fit to news features </a:t>
            </a:r>
            <a:br>
              <a:rPr lang="en-US" sz="3200" dirty="0"/>
            </a:br>
            <a:r>
              <a:rPr lang="en-US" sz="3200" dirty="0"/>
              <a:t>but with no effect on MSE metric on valid/test sets</a:t>
            </a:r>
            <a:br>
              <a:rPr lang="en-US" sz="3200" dirty="0"/>
            </a:br>
            <a:endParaRPr lang="ru-RU" sz="32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81CAEFF5-23BF-4C60-9C77-6DA08E348D8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484313"/>
            <a:ext cx="10944225" cy="3040062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1072A97-5835-438B-AADF-7F043A4C1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89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Same for MSE</a:t>
            </a:r>
            <a:endParaRPr lang="ru-RU" sz="32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85FCF636-7661-4ADF-B761-8EEB81AEA0F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484313"/>
            <a:ext cx="10944225" cy="3040062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D28C055A-A9E9-423F-BC70-82FD74C76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1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LSTM models: AUC metric increased after including news features. </a:t>
            </a:r>
            <a:endParaRPr lang="ru-RU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7350337-C5BE-4A65-9B84-F90A827146D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484313"/>
            <a:ext cx="10944225" cy="3040062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D87528CB-8B2E-47D5-848B-3CF56DF47D05}"/>
              </a:ext>
            </a:extLst>
          </p:cNvPr>
          <p:cNvSpPr/>
          <p:nvPr/>
        </p:nvSpPr>
        <p:spPr>
          <a:xfrm>
            <a:off x="6600056" y="4545334"/>
            <a:ext cx="3239270" cy="14759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Decreasing of precision growth for valid/test sets can be described by model quality degradation over time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68D9046B-133F-4753-B8C0-67EE5453B3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80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4C9DCDD2-502D-4FD9-B77D-4B9C662BEC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484313"/>
            <a:ext cx="10944225" cy="3040062"/>
          </a:xfrm>
        </p:spPr>
      </p:pic>
      <p:sp>
        <p:nvSpPr>
          <p:cNvPr id="12" name="Rectangle 21">
            <a:extLst>
              <a:ext uri="{FF2B5EF4-FFF2-40B4-BE49-F238E27FC236}">
                <a16:creationId xmlns:a16="http://schemas.microsoft.com/office/drawing/2014/main" id="{6492456C-2619-48D6-A981-EC925DDBF5D8}"/>
              </a:ext>
            </a:extLst>
          </p:cNvPr>
          <p:cNvSpPr/>
          <p:nvPr/>
        </p:nvSpPr>
        <p:spPr>
          <a:xfrm>
            <a:off x="6600056" y="4545334"/>
            <a:ext cx="3239270" cy="14759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Decreasing of precision growth for valid/test sets can be described by model quality degradation over time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CFCACF14-CC2A-487B-B753-A5DA37B9D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56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D057440-C14F-41EF-AB28-4E090379944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3888" y="1484313"/>
            <a:ext cx="10944225" cy="3040062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FD4AE0BE-E0F0-4615-B751-A8B0B3DF1001}"/>
              </a:ext>
            </a:extLst>
          </p:cNvPr>
          <p:cNvSpPr/>
          <p:nvPr/>
        </p:nvSpPr>
        <p:spPr>
          <a:xfrm>
            <a:off x="6600056" y="4545334"/>
            <a:ext cx="3239270" cy="14759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Decreasing of precision growth for valid/test sets can be described by model quality degradation over time</a:t>
            </a:r>
          </a:p>
        </p:txBody>
      </p:sp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A2B4A1CE-D0E9-47BD-9A75-4A4A7B238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5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Models' profitability with different thresholds</a:t>
            </a:r>
            <a:endParaRPr lang="ru-RU" sz="40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6D0900-2632-484E-A75A-E86723A037E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9" y="1484313"/>
            <a:ext cx="9564682" cy="4752975"/>
          </a:xfrm>
          <a:prstGeom prst="rect">
            <a:avLst/>
          </a:prstGeom>
        </p:spPr>
      </p:pic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45C33C27-3881-4702-B01F-3C99CBC10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4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Aggregate metrics (mean, max) of profit show a dominance of models with </a:t>
            </a:r>
            <a:r>
              <a:rPr lang="en-US" sz="4000" b="1" i="1" dirty="0"/>
              <a:t>news features</a:t>
            </a:r>
            <a:endParaRPr lang="ru-RU" sz="4000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BE19FC6A-EB84-4058-B332-E9495DCB7F8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75138" y="1630757"/>
            <a:ext cx="10641725" cy="4752975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92C8C9B-8D36-40EC-ADD5-4DCE3280D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41F293-F9FB-4F11-A02A-2C50495C1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CF466F0-8965-43BB-A33A-6340C405D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4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Investors buy stocks for </a:t>
            </a:r>
            <a:r>
              <a:rPr lang="en-US" sz="4000" b="1" i="1" dirty="0"/>
              <a:t>long-term</a:t>
            </a:r>
            <a:r>
              <a:rPr lang="en-US" sz="4000" dirty="0"/>
              <a:t> dividends &amp; profit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CDED38C1-A3EC-4276-96FF-8D8BAFF63D00}"/>
              </a:ext>
            </a:extLst>
          </p:cNvPr>
          <p:cNvSpPr txBox="1">
            <a:spLocks/>
          </p:cNvSpPr>
          <p:nvPr/>
        </p:nvSpPr>
        <p:spPr bwMode="black">
          <a:xfrm>
            <a:off x="4781588" y="275854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b="1" i="1" dirty="0">
                <a:solidFill>
                  <a:schemeClr val="tx2"/>
                </a:solidFill>
              </a:rPr>
              <a:t>Investors</a:t>
            </a:r>
          </a:p>
        </p:txBody>
      </p:sp>
      <p:sp>
        <p:nvSpPr>
          <p:cNvPr id="12" name="Gleichschenkliges Dreieck 17">
            <a:extLst>
              <a:ext uri="{FF2B5EF4-FFF2-40B4-BE49-F238E27FC236}">
                <a16:creationId xmlns:a16="http://schemas.microsoft.com/office/drawing/2014/main" id="{331E3BF7-DFCA-4174-90A4-6E5B562A13EC}"/>
              </a:ext>
            </a:extLst>
          </p:cNvPr>
          <p:cNvSpPr/>
          <p:nvPr/>
        </p:nvSpPr>
        <p:spPr bwMode="ltGray">
          <a:xfrm rot="16200000">
            <a:off x="4339698" y="298298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519E9168-2CA0-42A1-9E96-17BEB18B4423}"/>
              </a:ext>
            </a:extLst>
          </p:cNvPr>
          <p:cNvSpPr txBox="1">
            <a:spLocks/>
          </p:cNvSpPr>
          <p:nvPr/>
        </p:nvSpPr>
        <p:spPr bwMode="black">
          <a:xfrm>
            <a:off x="767408" y="2843820"/>
            <a:ext cx="2886634" cy="1529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6000" b="1" dirty="0">
                <a:solidFill>
                  <a:schemeClr val="tx2"/>
                </a:solidFill>
              </a:rPr>
              <a:t>Stock market</a:t>
            </a:r>
            <a:endParaRPr lang="ru-RU" sz="6000" b="1" dirty="0"/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83509035-9C79-4915-848D-54856B51DD04}"/>
              </a:ext>
            </a:extLst>
          </p:cNvPr>
          <p:cNvSpPr txBox="1">
            <a:spLocks/>
          </p:cNvSpPr>
          <p:nvPr/>
        </p:nvSpPr>
        <p:spPr bwMode="black">
          <a:xfrm>
            <a:off x="4781588" y="367265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Traders</a:t>
            </a:r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821850F1-D30D-4B0C-AC1D-20277013B671}"/>
              </a:ext>
            </a:extLst>
          </p:cNvPr>
          <p:cNvSpPr/>
          <p:nvPr/>
        </p:nvSpPr>
        <p:spPr bwMode="ltGray">
          <a:xfrm rot="16200000">
            <a:off x="4339698" y="3897095"/>
            <a:ext cx="324000" cy="252000"/>
          </a:xfrm>
          <a:prstGeom prst="triangl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64">
            <a:extLst>
              <a:ext uri="{FF2B5EF4-FFF2-40B4-BE49-F238E27FC236}">
                <a16:creationId xmlns:a16="http://schemas.microsoft.com/office/drawing/2014/main" id="{4D35087C-E369-4076-BD79-979369171551}"/>
              </a:ext>
            </a:extLst>
          </p:cNvPr>
          <p:cNvSpPr/>
          <p:nvPr/>
        </p:nvSpPr>
        <p:spPr>
          <a:xfrm>
            <a:off x="7248128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Investor's strategy:</a:t>
            </a:r>
            <a:endParaRPr lang="en-US" sz="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Long-term (years)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Portfolio investment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Diversified investment</a:t>
            </a:r>
          </a:p>
        </p:txBody>
      </p:sp>
      <p:sp>
        <p:nvSpPr>
          <p:cNvPr id="14" name="Номер слайда 2">
            <a:extLst>
              <a:ext uri="{FF2B5EF4-FFF2-40B4-BE49-F238E27FC236}">
                <a16:creationId xmlns:a16="http://schemas.microsoft.com/office/drawing/2014/main" id="{FE1E163D-3F70-4669-B18A-DBFB732C3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0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8A3BBF25-718F-46E4-A04D-24738D7938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10734" y="0"/>
              <a:ext cx="13213468" cy="6857999"/>
            </p:xfrm>
            <a:graphic>
              <a:graphicData uri="http://schemas.microsoft.com/office/powerpoint/2016/summaryzoom">
                <psuz:summaryZm>
                  <psuz:summaryZmObj sectionId="{CB21C5D9-B4F2-4320-8059-4B9B69F68629}" offsetFactorX="-8381" scaleFactorX="94663" scaleFactorY="94663">
                    <psuz:zmPr id="{C70DFBF2-16F2-48C7-9AFE-B340FD3EDF5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5FF1C4-16A3-4582-AF25-9DBC599D6E2D}" scaleFactorX="94663" scaleFactorY="94663">
                    <psuz:zmPr id="{74787742-F7B0-42AD-9862-1E6EBB801D0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46D374-71D6-4CE4-8AFD-B6D679831DC7}" offsetFactorX="8381" scaleFactorX="94663" scaleFactorY="94663">
                    <psuz:zmPr id="{8C153755-9FA5-47C2-88DD-438A5914086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260643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F9B8D77-F0B8-43BF-A938-59C98EC4428E}" offsetFactorX="-8381" scaleFactorX="94663" scaleFactorY="94663">
                    <psuz:zmPr id="{FB7E61F3-D5F5-41E6-9FA2-FD7273259C6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82C8F7-E6EB-435D-85F7-3DE8B90017BF}" scaleFactorX="94663" scaleFactorY="94663">
                    <psuz:zmPr id="{B470A6D3-02FC-481A-87F9-106112C7B07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AD8056-7E40-440D-9DCF-782D02B5895C}" offsetFactorX="8381" scaleFactorX="94663" scaleFactorY="94663">
                    <psuz:zmPr id="{857456C3-19CA-457C-8488-461E16B0A39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2455202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5900F84-F546-47AB-8E77-E0210EF22679}" offsetFactorX="-8381" scaleFactorX="94663" scaleFactorY="94663">
                    <psuz:zmPr id="{3217A9FE-EAC7-4ABF-B13B-24C6C3680D2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4238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61BCC2-35E0-4EB5-9011-FD661A1CEBA5}" scaleFactorX="94663" scaleFactorY="94663">
                    <psuz:zmPr id="{FBFF203C-2F1E-4D49-9A20-16852DFDE98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75539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4124781-C12B-435F-BE47-BE489877374C}" offsetFactorX="8381" scaleFactorX="94663" scaleFactorY="94663">
                    <psuz:zmPr id="{3E285B92-792A-4637-8CC2-EDE88F2CC11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76840" y="4649761"/>
                          <a:ext cx="3462391" cy="1947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8A3BBF25-718F-46E4-A04D-24738D7938B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510734" y="0"/>
                <a:ext cx="13213468" cy="6857999"/>
                <a:chOff x="-510734" y="0"/>
                <a:chExt cx="13213468" cy="6857999"/>
              </a:xfrm>
            </p:grpSpPr>
            <p:pic>
              <p:nvPicPr>
                <p:cNvPr id="2" name="Picture 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3504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4805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66106" y="260643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3504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4805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6106" y="2455202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504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4805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66106" y="4649761"/>
                  <a:ext cx="3462391" cy="19475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41DBE-4544-458D-B523-7F415B7B22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39588" y="6384925"/>
            <a:ext cx="252412" cy="325438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A8A5413D-FDA1-40E9-99DF-741F43F51EAD}"/>
              </a:ext>
            </a:extLst>
          </p:cNvPr>
          <p:cNvSpPr/>
          <p:nvPr/>
        </p:nvSpPr>
        <p:spPr bwMode="ltGray">
          <a:xfrm rot="5400000">
            <a:off x="3921384" y="1153544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1" name="Gleichschenkliges Dreieck 17">
            <a:extLst>
              <a:ext uri="{FF2B5EF4-FFF2-40B4-BE49-F238E27FC236}">
                <a16:creationId xmlns:a16="http://schemas.microsoft.com/office/drawing/2014/main" id="{45A7AA48-C1AC-4085-BCC5-F34DC7558C03}"/>
              </a:ext>
            </a:extLst>
          </p:cNvPr>
          <p:cNvSpPr/>
          <p:nvPr/>
        </p:nvSpPr>
        <p:spPr bwMode="ltGray">
          <a:xfrm rot="5400000">
            <a:off x="8011416" y="1153544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2" name="Gleichschenkliges Dreieck 17">
            <a:extLst>
              <a:ext uri="{FF2B5EF4-FFF2-40B4-BE49-F238E27FC236}">
                <a16:creationId xmlns:a16="http://schemas.microsoft.com/office/drawing/2014/main" id="{18F194A3-E5FA-48D3-AF4F-DB5BBAE397D8}"/>
              </a:ext>
            </a:extLst>
          </p:cNvPr>
          <p:cNvSpPr/>
          <p:nvPr/>
        </p:nvSpPr>
        <p:spPr bwMode="ltGray">
          <a:xfrm rot="5400000">
            <a:off x="3921384" y="3351120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3" name="Gleichschenkliges Dreieck 17">
            <a:extLst>
              <a:ext uri="{FF2B5EF4-FFF2-40B4-BE49-F238E27FC236}">
                <a16:creationId xmlns:a16="http://schemas.microsoft.com/office/drawing/2014/main" id="{EEA17A26-9130-4EEC-9FDF-5FB78A6647BE}"/>
              </a:ext>
            </a:extLst>
          </p:cNvPr>
          <p:cNvSpPr/>
          <p:nvPr/>
        </p:nvSpPr>
        <p:spPr bwMode="ltGray">
          <a:xfrm rot="5400000">
            <a:off x="8011416" y="3351120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4" name="Gleichschenkliges Dreieck 17">
            <a:extLst>
              <a:ext uri="{FF2B5EF4-FFF2-40B4-BE49-F238E27FC236}">
                <a16:creationId xmlns:a16="http://schemas.microsoft.com/office/drawing/2014/main" id="{41C7175B-6661-4383-B9DA-79BBD348F619}"/>
              </a:ext>
            </a:extLst>
          </p:cNvPr>
          <p:cNvSpPr/>
          <p:nvPr/>
        </p:nvSpPr>
        <p:spPr bwMode="ltGray">
          <a:xfrm rot="5400000">
            <a:off x="3921384" y="5546032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5" name="Gleichschenkliges Dreieck 17">
            <a:extLst>
              <a:ext uri="{FF2B5EF4-FFF2-40B4-BE49-F238E27FC236}">
                <a16:creationId xmlns:a16="http://schemas.microsoft.com/office/drawing/2014/main" id="{E854ADB4-E92B-4894-8C5E-C0F1D976DDF3}"/>
              </a:ext>
            </a:extLst>
          </p:cNvPr>
          <p:cNvSpPr/>
          <p:nvPr/>
        </p:nvSpPr>
        <p:spPr bwMode="ltGray">
          <a:xfrm rot="5400000">
            <a:off x="8011416" y="5546032"/>
            <a:ext cx="259200" cy="2016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116813FD-B612-4B5A-9B6D-8176041B9091}"/>
              </a:ext>
            </a:extLst>
          </p:cNvPr>
          <p:cNvSpPr/>
          <p:nvPr/>
        </p:nvSpPr>
        <p:spPr>
          <a:xfrm>
            <a:off x="258692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4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EF2EEEF6-FA2A-46D5-BD74-BFEF35C9A9B8}"/>
              </a:ext>
            </a:extLst>
          </p:cNvPr>
          <p:cNvSpPr/>
          <p:nvPr/>
        </p:nvSpPr>
        <p:spPr>
          <a:xfrm>
            <a:off x="4363062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28" name="Rectangle: Rounded Corners 7">
            <a:extLst>
              <a:ext uri="{FF2B5EF4-FFF2-40B4-BE49-F238E27FC236}">
                <a16:creationId xmlns:a16="http://schemas.microsoft.com/office/drawing/2014/main" id="{E91BC931-81A2-49DB-9C01-C8BB8B11C151}"/>
              </a:ext>
            </a:extLst>
          </p:cNvPr>
          <p:cNvSpPr/>
          <p:nvPr/>
        </p:nvSpPr>
        <p:spPr>
          <a:xfrm>
            <a:off x="8452826" y="2421429"/>
            <a:ext cx="3456212" cy="20156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6</a:t>
            </a:r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11D7655F-F796-4B15-83C7-74ED71844A37}"/>
              </a:ext>
            </a:extLst>
          </p:cNvPr>
          <p:cNvSpPr/>
          <p:nvPr/>
        </p:nvSpPr>
        <p:spPr>
          <a:xfrm>
            <a:off x="258692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7</a:t>
            </a:r>
          </a:p>
        </p:txBody>
      </p:sp>
      <p:sp>
        <p:nvSpPr>
          <p:cNvPr id="39" name="Rectangle: Rounded Corners 7">
            <a:extLst>
              <a:ext uri="{FF2B5EF4-FFF2-40B4-BE49-F238E27FC236}">
                <a16:creationId xmlns:a16="http://schemas.microsoft.com/office/drawing/2014/main" id="{46441A6E-5809-40D4-B86C-759536AE6C32}"/>
              </a:ext>
            </a:extLst>
          </p:cNvPr>
          <p:cNvSpPr/>
          <p:nvPr/>
        </p:nvSpPr>
        <p:spPr>
          <a:xfrm>
            <a:off x="4363062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8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9773A2DA-F03E-46EA-90C1-753133657990}"/>
              </a:ext>
            </a:extLst>
          </p:cNvPr>
          <p:cNvSpPr/>
          <p:nvPr/>
        </p:nvSpPr>
        <p:spPr>
          <a:xfrm>
            <a:off x="8452826" y="4581128"/>
            <a:ext cx="3456212" cy="20882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9</a:t>
            </a:r>
          </a:p>
        </p:txBody>
      </p:sp>
      <p:sp>
        <p:nvSpPr>
          <p:cNvPr id="41" name="Rectangle: Rounded Corners 7">
            <a:extLst>
              <a:ext uri="{FF2B5EF4-FFF2-40B4-BE49-F238E27FC236}">
                <a16:creationId xmlns:a16="http://schemas.microsoft.com/office/drawing/2014/main" id="{8295560B-E8F0-47C6-840C-FD94EADEF5C2}"/>
              </a:ext>
            </a:extLst>
          </p:cNvPr>
          <p:cNvSpPr/>
          <p:nvPr/>
        </p:nvSpPr>
        <p:spPr>
          <a:xfrm>
            <a:off x="258692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42" name="Rectangle: Rounded Corners 7">
            <a:extLst>
              <a:ext uri="{FF2B5EF4-FFF2-40B4-BE49-F238E27FC236}">
                <a16:creationId xmlns:a16="http://schemas.microsoft.com/office/drawing/2014/main" id="{11E0F93E-4791-4F9E-9973-05EA408AFF88}"/>
              </a:ext>
            </a:extLst>
          </p:cNvPr>
          <p:cNvSpPr/>
          <p:nvPr/>
        </p:nvSpPr>
        <p:spPr>
          <a:xfrm>
            <a:off x="4363062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43" name="Rectangle: Rounded Corners 7">
            <a:extLst>
              <a:ext uri="{FF2B5EF4-FFF2-40B4-BE49-F238E27FC236}">
                <a16:creationId xmlns:a16="http://schemas.microsoft.com/office/drawing/2014/main" id="{491BFCEA-710D-46E2-9F4B-5EB252BDC74C}"/>
              </a:ext>
            </a:extLst>
          </p:cNvPr>
          <p:cNvSpPr/>
          <p:nvPr/>
        </p:nvSpPr>
        <p:spPr>
          <a:xfrm>
            <a:off x="8452826" y="260648"/>
            <a:ext cx="3456212" cy="194421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4089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8D1F1-0E41-4297-B1E6-42311EF8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F94024-DBD7-45CB-86A9-C85E5ACF2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ABD24F-5021-4CE5-B2D6-D974EED319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57C003-515C-41AB-96E9-DF3F83CE0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9FA29F8-88C3-4D38-9608-F00E394A6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634B856-F879-4289-A05B-FD35974C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52" y="1485841"/>
            <a:ext cx="7564248" cy="4751447"/>
          </a:xfrm>
          <a:prstGeom prst="rect">
            <a:avLst/>
          </a:prstGeom>
        </p:spPr>
      </p:pic>
      <p:sp>
        <p:nvSpPr>
          <p:cNvPr id="17" name="Объект 4">
            <a:extLst>
              <a:ext uri="{FF2B5EF4-FFF2-40B4-BE49-F238E27FC236}">
                <a16:creationId xmlns:a16="http://schemas.microsoft.com/office/drawing/2014/main" id="{8DFC837A-D814-4412-8AE6-3FB55865A19C}"/>
              </a:ext>
            </a:extLst>
          </p:cNvPr>
          <p:cNvSpPr txBox="1">
            <a:spLocks/>
          </p:cNvSpPr>
          <p:nvPr/>
        </p:nvSpPr>
        <p:spPr bwMode="black">
          <a:xfrm>
            <a:off x="5301342" y="1628800"/>
            <a:ext cx="2446506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2800" b="1" i="1" dirty="0">
                <a:solidFill>
                  <a:schemeClr val="tx2"/>
                </a:solidFill>
              </a:rPr>
              <a:t>Interday trading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2800" b="1" i="1" dirty="0">
                <a:solidFill>
                  <a:schemeClr val="tx2"/>
                </a:solidFill>
              </a:rPr>
              <a:t>as example</a:t>
            </a:r>
          </a:p>
        </p:txBody>
      </p:sp>
      <p:sp>
        <p:nvSpPr>
          <p:cNvPr id="18" name="Объект 4">
            <a:extLst>
              <a:ext uri="{FF2B5EF4-FFF2-40B4-BE49-F238E27FC236}">
                <a16:creationId xmlns:a16="http://schemas.microsoft.com/office/drawing/2014/main" id="{99026A06-2DA8-4602-A579-1C1E498545CA}"/>
              </a:ext>
            </a:extLst>
          </p:cNvPr>
          <p:cNvSpPr txBox="1">
            <a:spLocks/>
          </p:cNvSpPr>
          <p:nvPr/>
        </p:nvSpPr>
        <p:spPr bwMode="black">
          <a:xfrm>
            <a:off x="8112224" y="6237288"/>
            <a:ext cx="3458953" cy="2880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300"/>
              </a:spcAft>
            </a:pPr>
            <a:r>
              <a:rPr lang="en-US" sz="1600" dirty="0"/>
              <a:t>Google stock price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8282AE1-53FF-4DC6-A9E2-7DF4A6A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Traders </a:t>
            </a:r>
            <a:r>
              <a:rPr lang="en-US" sz="4000" b="1" i="1" dirty="0"/>
              <a:t>buy</a:t>
            </a:r>
            <a:r>
              <a:rPr lang="ru-RU" sz="4000" b="1" i="1" dirty="0"/>
              <a:t> </a:t>
            </a:r>
            <a:r>
              <a:rPr lang="en-US" sz="4000" b="1" i="1" dirty="0"/>
              <a:t>low &amp; sell high </a:t>
            </a:r>
            <a:r>
              <a:rPr lang="en-US" sz="4000" dirty="0"/>
              <a:t>every day 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50E176-4791-4F77-B487-10F033B5A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4132C8-0154-45B4-A585-FEBFE2FA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CDED38C1-A3EC-4276-96FF-8D8BAFF63D00}"/>
              </a:ext>
            </a:extLst>
          </p:cNvPr>
          <p:cNvSpPr txBox="1">
            <a:spLocks/>
          </p:cNvSpPr>
          <p:nvPr/>
        </p:nvSpPr>
        <p:spPr bwMode="black">
          <a:xfrm>
            <a:off x="4781588" y="275854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Investors</a:t>
            </a:r>
          </a:p>
        </p:txBody>
      </p:sp>
      <p:sp>
        <p:nvSpPr>
          <p:cNvPr id="12" name="Gleichschenkliges Dreieck 17">
            <a:extLst>
              <a:ext uri="{FF2B5EF4-FFF2-40B4-BE49-F238E27FC236}">
                <a16:creationId xmlns:a16="http://schemas.microsoft.com/office/drawing/2014/main" id="{331E3BF7-DFCA-4174-90A4-6E5B562A13EC}"/>
              </a:ext>
            </a:extLst>
          </p:cNvPr>
          <p:cNvSpPr/>
          <p:nvPr/>
        </p:nvSpPr>
        <p:spPr bwMode="ltGray">
          <a:xfrm rot="16200000">
            <a:off x="4339698" y="2982985"/>
            <a:ext cx="324000" cy="252000"/>
          </a:xfrm>
          <a:prstGeom prst="triangl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519E9168-2CA0-42A1-9E96-17BEB18B4423}"/>
              </a:ext>
            </a:extLst>
          </p:cNvPr>
          <p:cNvSpPr txBox="1">
            <a:spLocks/>
          </p:cNvSpPr>
          <p:nvPr/>
        </p:nvSpPr>
        <p:spPr bwMode="black">
          <a:xfrm>
            <a:off x="767408" y="2843820"/>
            <a:ext cx="2886634" cy="1529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6000" b="1" dirty="0">
                <a:solidFill>
                  <a:schemeClr val="tx2"/>
                </a:solidFill>
              </a:rPr>
              <a:t>Stock market</a:t>
            </a:r>
            <a:endParaRPr lang="ru-RU" sz="6000" b="1" dirty="0"/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83509035-9C79-4915-848D-54856B51DD04}"/>
              </a:ext>
            </a:extLst>
          </p:cNvPr>
          <p:cNvSpPr txBox="1">
            <a:spLocks/>
          </p:cNvSpPr>
          <p:nvPr/>
        </p:nvSpPr>
        <p:spPr bwMode="black">
          <a:xfrm>
            <a:off x="4781588" y="3672657"/>
            <a:ext cx="1580643" cy="7008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800" b="1" i="1" dirty="0">
                <a:solidFill>
                  <a:schemeClr val="tx2"/>
                </a:solidFill>
              </a:rPr>
              <a:t>Traders</a:t>
            </a:r>
          </a:p>
        </p:txBody>
      </p:sp>
      <p:sp>
        <p:nvSpPr>
          <p:cNvPr id="13" name="Gleichschenkliges Dreieck 17">
            <a:extLst>
              <a:ext uri="{FF2B5EF4-FFF2-40B4-BE49-F238E27FC236}">
                <a16:creationId xmlns:a16="http://schemas.microsoft.com/office/drawing/2014/main" id="{821850F1-D30D-4B0C-AC1D-20277013B671}"/>
              </a:ext>
            </a:extLst>
          </p:cNvPr>
          <p:cNvSpPr/>
          <p:nvPr/>
        </p:nvSpPr>
        <p:spPr bwMode="ltGray">
          <a:xfrm rot="16200000">
            <a:off x="4339698" y="3897095"/>
            <a:ext cx="324000" cy="252000"/>
          </a:xfrm>
          <a:prstGeom prst="triangl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64">
            <a:extLst>
              <a:ext uri="{FF2B5EF4-FFF2-40B4-BE49-F238E27FC236}">
                <a16:creationId xmlns:a16="http://schemas.microsoft.com/office/drawing/2014/main" id="{4D35087C-E369-4076-BD79-979369171551}"/>
              </a:ext>
            </a:extLst>
          </p:cNvPr>
          <p:cNvSpPr/>
          <p:nvPr/>
        </p:nvSpPr>
        <p:spPr>
          <a:xfrm>
            <a:off x="7248128" y="1484312"/>
            <a:ext cx="4319985" cy="6193160"/>
          </a:xfrm>
          <a:prstGeom prst="roundRect">
            <a:avLst>
              <a:gd name="adj" fmla="val 8886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Trader's strategy:</a:t>
            </a:r>
            <a:endParaRPr lang="en-US" sz="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market fluctuations to earn money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Basing more on prices than business metrics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2122ECE5-8469-4A2A-9942-EDEF748428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fld id="{A1A5E10D-79A5-49BA-9648-53481340C6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0.54335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2" grpId="0" animBg="1"/>
      <p:bldP spid="16" grpId="0"/>
      <p:bldP spid="11" grpId="0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D0B60-1EE5-474A-825E-1B7FEA322784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3999" y="1989000"/>
            <a:ext cx="10944113" cy="2448000"/>
          </a:xfrm>
        </p:spPr>
        <p:txBody>
          <a:bodyPr/>
          <a:lstStyle/>
          <a:p>
            <a:r>
              <a:rPr lang="en-US" dirty="0"/>
              <a:t>How to decide: when buy or sell?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D10A9EF-FCA3-4678-93C7-57FAEC3C2EB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30498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EN">
  <a:themeElements>
    <a:clrScheme name="dt_it_solutions_dany1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t_it_solutions_dany_fonts_1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dt_it_dany2.potx" id="{93B7EDD9-0781-406C-8DBD-29EA227F3FD3}" vid="{3AE663B4-9CAE-4F85-A203-24031D37526B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10" ma:contentTypeDescription="Ein neues Dokument erstellen." ma:contentTypeScope="" ma:versionID="72e07ee743b9c72385fe3cf8c6598cf6">
  <xsd:schema xmlns:xsd="http://www.w3.org/2001/XMLSchema" xmlns:xs="http://www.w3.org/2001/XMLSchema" xmlns:p="http://schemas.microsoft.com/office/2006/metadata/properties" xmlns:ns2="cbd61123-b473-46bb-9246-a4b4eb9f5cf1" xmlns:ns3="31b830ef-a116-44e3-a960-b0b072e024a0" targetNamespace="http://schemas.microsoft.com/office/2006/metadata/properties" ma:root="true" ma:fieldsID="1a6dd60a4c301a3407795505fe0a6b0b" ns2:_="" ns3:_="">
    <xsd:import namespace="cbd61123-b473-46bb-9246-a4b4eb9f5cf1"/>
    <xsd:import namespace="31b830ef-a116-44e3-a960-b0b072e024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830ef-a116-44e3-a960-b0b072e024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DFE741-B379-496E-BEE9-28EAAD5FE2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31b830ef-a116-44e3-a960-b0b072e024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81A55E-97EE-4DED-97F6-2304DEA7C3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B350AE-2C8A-4510-AD2E-FCA01BADBD7E}">
  <ds:schemaRefs>
    <ds:schemaRef ds:uri="http://schemas.microsoft.com/office/2006/documentManagement/types"/>
    <ds:schemaRef ds:uri="31b830ef-a116-44e3-a960-b0b072e024a0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cbd61123-b473-46bb-9246-a4b4eb9f5cf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dt_it_dany2</Template>
  <TotalTime>4736</TotalTime>
  <Words>2118</Words>
  <Application>Microsoft Office PowerPoint</Application>
  <PresentationFormat>Widescreen</PresentationFormat>
  <Paragraphs>566</Paragraphs>
  <Slides>71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Cambria Math</vt:lpstr>
      <vt:lpstr>Consolas</vt:lpstr>
      <vt:lpstr>TeleNeo Office</vt:lpstr>
      <vt:lpstr>TeleNeo Office ExtraBold</vt:lpstr>
      <vt:lpstr>Times New Roman</vt:lpstr>
      <vt:lpstr>Trebuchet MS</vt:lpstr>
      <vt:lpstr>Telekom 2020 EN</vt:lpstr>
      <vt:lpstr>Stock price prediction based on news event type classification</vt:lpstr>
      <vt:lpstr>Goal   Research on how news texts can be applied for stock price prediction   No real money were harmed in the making of this film research   Estimated on historical data</vt:lpstr>
      <vt:lpstr>Team</vt:lpstr>
      <vt:lpstr>Agenda</vt:lpstr>
      <vt:lpstr>Intro to the Stock Market</vt:lpstr>
      <vt:lpstr>Stock market is a place where stocks are bought/sold</vt:lpstr>
      <vt:lpstr>Investors buy stocks for long-term dividends &amp; profit</vt:lpstr>
      <vt:lpstr>Traders buy low &amp; sell high every day </vt:lpstr>
      <vt:lpstr>How to decide: when buy or sell?</vt:lpstr>
      <vt:lpstr>Trading idea!</vt:lpstr>
      <vt:lpstr>My experience generating trading idea</vt:lpstr>
      <vt:lpstr>My experience generating trading idea</vt:lpstr>
      <vt:lpstr>Wait,  what is technical indicators?</vt:lpstr>
      <vt:lpstr>Stochastic oscillator  Detect overbought or oversold stock </vt:lpstr>
      <vt:lpstr>Buy and Sold signals &lt;-- moving average crossover</vt:lpstr>
      <vt:lpstr>How traders generate trading ideas?</vt:lpstr>
      <vt:lpstr>How can algorithms help traders?</vt:lpstr>
      <vt:lpstr>Let’s predict price change in %</vt:lpstr>
      <vt:lpstr>Scheme of predictive modelling</vt:lpstr>
      <vt:lpstr>Scheme of predictive modelling</vt:lpstr>
      <vt:lpstr>Buy when predicted growth more than 2%</vt:lpstr>
      <vt:lpstr>The visualization of our attitude to trading strategy</vt:lpstr>
      <vt:lpstr>Prices to predict prices</vt:lpstr>
      <vt:lpstr>Basic statistics model – ARIMA</vt:lpstr>
      <vt:lpstr>Simple model is not sufficient</vt:lpstr>
      <vt:lpstr>Enrich data input?</vt:lpstr>
      <vt:lpstr>Enrich data input?</vt:lpstr>
      <vt:lpstr>How to use news texts?</vt:lpstr>
      <vt:lpstr>Sentiment analysis example</vt:lpstr>
      <vt:lpstr>News event-type detection</vt:lpstr>
      <vt:lpstr>News event type detection</vt:lpstr>
      <vt:lpstr>Automatic news event type detection </vt:lpstr>
      <vt:lpstr>Is that approach make sense?</vt:lpstr>
      <vt:lpstr>Will it help us to predict price more profitably?</vt:lpstr>
      <vt:lpstr>Will proposed features improve profitability?</vt:lpstr>
      <vt:lpstr>Will proposed features improve profitability?</vt:lpstr>
      <vt:lpstr>How we automatically detect event type in news?</vt:lpstr>
      <vt:lpstr>Attention helps model to understand the context</vt:lpstr>
      <vt:lpstr>Fine-tune BERT to detect event type</vt:lpstr>
      <vt:lpstr>Model with only price features</vt:lpstr>
      <vt:lpstr>Model with news features too</vt:lpstr>
      <vt:lpstr>Dominance of models with news features</vt:lpstr>
      <vt:lpstr>Dominance of models with proposed news features</vt:lpstr>
      <vt:lpstr>How can we use model recommendations? </vt:lpstr>
      <vt:lpstr>The illustration of model recommendation</vt:lpstr>
      <vt:lpstr>Summary</vt:lpstr>
      <vt:lpstr>PowerPoint Presentation</vt:lpstr>
      <vt:lpstr>Will proposed features improve profitability?</vt:lpstr>
      <vt:lpstr>Our research shows the dominance of models with proposed news features generated by fine-tuned BERT model to automize news text labelling</vt:lpstr>
      <vt:lpstr>Ways to improve prediction</vt:lpstr>
      <vt:lpstr>Thank you for your attention!</vt:lpstr>
      <vt:lpstr>PowerPoint Presentation</vt:lpstr>
      <vt:lpstr>Appendices</vt:lpstr>
      <vt:lpstr>Appendices: Methodology</vt:lpstr>
      <vt:lpstr>The short scheme of research methodology</vt:lpstr>
      <vt:lpstr>Collect news and stock prices via Reuters API</vt:lpstr>
      <vt:lpstr>Generate features</vt:lpstr>
      <vt:lpstr>12 models to build</vt:lpstr>
      <vt:lpstr>Regression &amp; classification metrics, Profitability</vt:lpstr>
      <vt:lpstr>Profitability calculation is based on trading strategy</vt:lpstr>
      <vt:lpstr>Custom loss function is MAE with penalizing incorrectly predicted sign</vt:lpstr>
      <vt:lpstr>Appendices: Results</vt:lpstr>
      <vt:lpstr>LSTM models fit to news features  but with no effect on MSE metric on valid/test sets </vt:lpstr>
      <vt:lpstr>Same for MSE</vt:lpstr>
      <vt:lpstr>For LSTM models: AUC metric increased after including news features. </vt:lpstr>
      <vt:lpstr>PowerPoint Presentation</vt:lpstr>
      <vt:lpstr>PowerPoint Presentation</vt:lpstr>
      <vt:lpstr>Models' profitability with different thresholds</vt:lpstr>
      <vt:lpstr>Aggregate metrics (mean, max) of profit show a dominance of models with news features</vt:lpstr>
      <vt:lpstr>PowerPoint Presentation</vt:lpstr>
      <vt:lpstr>PowerPoint Presentation</vt:lpstr>
    </vt:vector>
  </TitlesOfParts>
  <Company>Deutsche Telekom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 presentation</dc:title>
  <dc:creator>Daniil Kuznetsov</dc:creator>
  <dc:description>Optimized for Office 365</dc:description>
  <cp:lastModifiedBy>Daniil Kuznetsov</cp:lastModifiedBy>
  <cp:revision>27</cp:revision>
  <cp:lastPrinted>2020-08-27T09:01:38Z</cp:lastPrinted>
  <dcterms:created xsi:type="dcterms:W3CDTF">2021-08-29T13:25:05Z</dcterms:created>
  <dcterms:modified xsi:type="dcterms:W3CDTF">2021-09-19T21:51:57Z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